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9236075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639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A6A51EB7-8ABF-4F83-93EB-B1151C81EAC9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639" y="6658664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385D8FD0-EAB8-4C52-A33C-7A93C0298E3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1639" y="0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7C141AA-D151-4D20-A36C-F15EEE71F020}" type="datetimeFigureOut">
              <a:rPr lang="en-US" smtClean="0"/>
              <a:t>4/15/2014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608" y="3329940"/>
            <a:ext cx="7388860" cy="3154680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1639" y="6658664"/>
            <a:ext cx="4002299" cy="35052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AA43345B-9DFD-45FC-82E0-5AD79B7A85A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3345B-9DFD-45FC-82E0-5AD79B7A85AA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3345B-9DFD-45FC-82E0-5AD79B7A85AA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3345B-9DFD-45FC-82E0-5AD79B7A85AA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3345B-9DFD-45FC-82E0-5AD79B7A85AA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3345B-9DFD-45FC-82E0-5AD79B7A85AA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3345B-9DFD-45FC-82E0-5AD79B7A85AA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3345B-9DFD-45FC-82E0-5AD79B7A85AA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3345B-9DFD-45FC-82E0-5AD79B7A85AA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3345B-9DFD-45FC-82E0-5AD79B7A85AA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3345B-9DFD-45FC-82E0-5AD79B7A85AA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3345B-9DFD-45FC-82E0-5AD79B7A85AA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3345B-9DFD-45FC-82E0-5AD79B7A85AA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3345B-9DFD-45FC-82E0-5AD79B7A85AA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3345B-9DFD-45FC-82E0-5AD79B7A85AA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3345B-9DFD-45FC-82E0-5AD79B7A85AA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3345B-9DFD-45FC-82E0-5AD79B7A85AA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3345B-9DFD-45FC-82E0-5AD79B7A85AA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3345B-9DFD-45FC-82E0-5AD79B7A85AA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3345B-9DFD-45FC-82E0-5AD79B7A85AA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3345B-9DFD-45FC-82E0-5AD79B7A85AA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3345B-9DFD-45FC-82E0-5AD79B7A85AA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3345B-9DFD-45FC-82E0-5AD79B7A85AA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3345B-9DFD-45FC-82E0-5AD79B7A85AA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3345B-9DFD-45FC-82E0-5AD79B7A85AA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8340173C-38D6-4584-AB02-75EF9B9287E4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FC93FE5-3141-4EA6-ABEF-B4AF05AFDA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173C-38D6-4584-AB02-75EF9B9287E4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93FE5-3141-4EA6-ABEF-B4AF05AFD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173C-38D6-4584-AB02-75EF9B9287E4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93FE5-3141-4EA6-ABEF-B4AF05AFDA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173C-38D6-4584-AB02-75EF9B9287E4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93FE5-3141-4EA6-ABEF-B4AF05AFDA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340173C-38D6-4584-AB02-75EF9B9287E4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FC93FE5-3141-4EA6-ABEF-B4AF05AFDA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173C-38D6-4584-AB02-75EF9B9287E4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93FE5-3141-4EA6-ABEF-B4AF05AFDA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173C-38D6-4584-AB02-75EF9B9287E4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93FE5-3141-4EA6-ABEF-B4AF05AFDA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173C-38D6-4584-AB02-75EF9B9287E4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93FE5-3141-4EA6-ABEF-B4AF05AFDA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173C-38D6-4584-AB02-75EF9B9287E4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93FE5-3141-4EA6-ABEF-B4AF05AFDA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173C-38D6-4584-AB02-75EF9B9287E4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93FE5-3141-4EA6-ABEF-B4AF05AFDA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173C-38D6-4584-AB02-75EF9B9287E4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93FE5-3141-4EA6-ABEF-B4AF05AFDA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340173C-38D6-4584-AB02-75EF9B9287E4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FC93FE5-3141-4EA6-ABEF-B4AF05AFDA5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Acts 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Trial and Execution of Stephen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Jews Refuse Their Deliverer (v.23-29)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219200"/>
            <a:ext cx="8534400" cy="4937760"/>
          </a:xfrm>
        </p:spPr>
        <p:txBody>
          <a:bodyPr/>
          <a:lstStyle/>
          <a:p>
            <a:r>
              <a:rPr lang="en-US" dirty="0" smtClean="0"/>
              <a:t>Moses slays the Egyptian and expects the Jews to follow him.</a:t>
            </a:r>
          </a:p>
          <a:p>
            <a:r>
              <a:rPr lang="en-US" dirty="0" smtClean="0"/>
              <a:t>The Israelites refuse the leadership of Moses saying “who made you a prince and judge over us?”  (God) see v35.</a:t>
            </a:r>
          </a:p>
          <a:p>
            <a:r>
              <a:rPr lang="en-US" dirty="0" smtClean="0"/>
              <a:t>They say the exact same things for the next 80 years – always questioning Moses!</a:t>
            </a:r>
          </a:p>
          <a:p>
            <a:r>
              <a:rPr lang="en-US" dirty="0" smtClean="0"/>
              <a:t>The Jews refuse their Redeemer! (type of Christ)</a:t>
            </a:r>
          </a:p>
          <a:p>
            <a:r>
              <a:rPr lang="en-US" dirty="0" smtClean="0"/>
              <a:t>In Jewish tradition the two squabbling men were </a:t>
            </a:r>
            <a:r>
              <a:rPr lang="en-US" dirty="0" err="1" smtClean="0"/>
              <a:t>Dathan</a:t>
            </a:r>
            <a:r>
              <a:rPr lang="en-US" dirty="0" smtClean="0"/>
              <a:t> and </a:t>
            </a:r>
            <a:r>
              <a:rPr lang="en-US" dirty="0" err="1" smtClean="0"/>
              <a:t>Abiram</a:t>
            </a:r>
            <a:r>
              <a:rPr lang="en-US" dirty="0" smtClean="0"/>
              <a:t> (later judged in the wilderness)</a:t>
            </a:r>
          </a:p>
          <a:p>
            <a:r>
              <a:rPr lang="en-US" dirty="0" smtClean="0"/>
              <a:t>Moses then dwells in </a:t>
            </a:r>
            <a:r>
              <a:rPr lang="en-US" dirty="0" err="1" smtClean="0"/>
              <a:t>Midian</a:t>
            </a:r>
            <a:r>
              <a:rPr lang="en-US" dirty="0" smtClean="0"/>
              <a:t> (traditional enemies of Israel)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Burning Bush (v. 30-32)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God is personal and covenantal and relational – the God of Abraham, Isaac and Jacob</a:t>
            </a:r>
          </a:p>
          <a:p>
            <a:r>
              <a:rPr lang="en-US" dirty="0" smtClean="0"/>
              <a:t>God is both mysterious and natural. Mysterious in the ore, natural in appearing in the countryside in a burning bush and not in any so-called holy artifact.</a:t>
            </a:r>
          </a:p>
          <a:p>
            <a:r>
              <a:rPr lang="en-US" dirty="0" smtClean="0"/>
              <a:t>God acts according to His timetable alone “after 40 years were fulfilled”.</a:t>
            </a:r>
          </a:p>
          <a:p>
            <a:r>
              <a:rPr lang="en-US" dirty="0" smtClean="0"/>
              <a:t>Stubbornly rejecting deliverance added 80 years to Israel’s suffering – the first 40 while Moses languished in </a:t>
            </a:r>
            <a:r>
              <a:rPr lang="en-US" dirty="0" err="1" smtClean="0"/>
              <a:t>Midian</a:t>
            </a:r>
            <a:r>
              <a:rPr lang="en-US" dirty="0" smtClean="0"/>
              <a:t>, the second 40 years was wandering in the Wilderness.</a:t>
            </a:r>
          </a:p>
          <a:p>
            <a:r>
              <a:rPr lang="en-US" dirty="0" smtClean="0"/>
              <a:t>Moses trembled and dared not look! Moses rightly feared and obeyed the direct voice and call of God (in contrast to the stubborn Jews)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Holy Ground (v. 33)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Moses was standing on holy ground – in </a:t>
            </a:r>
            <a:r>
              <a:rPr lang="en-US" dirty="0" err="1" smtClean="0"/>
              <a:t>Midian</a:t>
            </a:r>
            <a:r>
              <a:rPr lang="en-US" dirty="0" smtClean="0"/>
              <a:t>!</a:t>
            </a:r>
          </a:p>
          <a:p>
            <a:r>
              <a:rPr lang="en-US" dirty="0" smtClean="0"/>
              <a:t>There is “holy ground” all around the world, not just in Israel, holy = sanctified by the universal God Himself!</a:t>
            </a:r>
          </a:p>
          <a:p>
            <a:r>
              <a:rPr lang="en-US" dirty="0" smtClean="0"/>
              <a:t>However not </a:t>
            </a:r>
            <a:r>
              <a:rPr lang="en-US" i="1" dirty="0" smtClean="0"/>
              <a:t>all</a:t>
            </a:r>
            <a:r>
              <a:rPr lang="en-US" dirty="0" smtClean="0"/>
              <a:t> places are holy! Some, such as </a:t>
            </a:r>
            <a:r>
              <a:rPr lang="en-US" dirty="0" err="1" smtClean="0"/>
              <a:t>Tophet</a:t>
            </a:r>
            <a:r>
              <a:rPr lang="en-US" dirty="0" smtClean="0"/>
              <a:t>, have demonic connotations.</a:t>
            </a:r>
          </a:p>
          <a:p>
            <a:r>
              <a:rPr lang="en-US" dirty="0" smtClean="0"/>
              <a:t>Places can connect with various spiritual realities. </a:t>
            </a:r>
          </a:p>
          <a:p>
            <a:r>
              <a:rPr lang="en-US" dirty="0" smtClean="0"/>
              <a:t>Graves are often seen as places of spiritual power.</a:t>
            </a:r>
          </a:p>
          <a:p>
            <a:r>
              <a:rPr lang="en-US" dirty="0" smtClean="0"/>
              <a:t>The “holy ground” was quite normal in appearance and had no physical structure, no altar no stained glass windows etc.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Have Seen Their Affliction…. (v.34)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God was always aware of their affliction but now was the time of faith, and of promise and of deliverance.</a:t>
            </a:r>
          </a:p>
          <a:p>
            <a:r>
              <a:rPr lang="en-US" dirty="0" smtClean="0"/>
              <a:t>Like Joseph in the dungeon, Israel had to wait until the time of promise.</a:t>
            </a:r>
          </a:p>
          <a:p>
            <a:r>
              <a:rPr lang="en-US" dirty="0" smtClean="0"/>
              <a:t>God chooses to deliver Israel DESPITE their unbelief!</a:t>
            </a:r>
          </a:p>
          <a:p>
            <a:r>
              <a:rPr lang="en-US" dirty="0" smtClean="0"/>
              <a:t>I have seen, I have heard, I have come down, I will send..</a:t>
            </a:r>
          </a:p>
          <a:p>
            <a:r>
              <a:rPr lang="en-US" dirty="0" smtClean="0"/>
              <a:t>The deliverance is ENTIRELY God’s initiative, not that of Moses or of Israel.</a:t>
            </a:r>
          </a:p>
          <a:p>
            <a:r>
              <a:rPr lang="en-US" dirty="0" smtClean="0"/>
              <a:t>Parallel to God sending Jesus “at the appointed time”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Moses They Refused… (v.35,36)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Moses, the rejected Moses, the stone rejected by the builders, becomes the chief cornerstone, works miracles for forty years and delivers Israel.</a:t>
            </a:r>
          </a:p>
          <a:p>
            <a:r>
              <a:rPr lang="en-US" dirty="0" smtClean="0"/>
              <a:t>Jesus is also the rejected Savior, who works signs and wonders and he in turn is rejected by Israel.</a:t>
            </a:r>
          </a:p>
          <a:p>
            <a:r>
              <a:rPr lang="en-US" dirty="0" smtClean="0"/>
              <a:t>This begins a series of verses demonstrating a strong parallel between the Jews rejection of Moses and their rejection of Christ “one like unto Moses”</a:t>
            </a:r>
          </a:p>
          <a:p>
            <a:r>
              <a:rPr lang="en-US" dirty="0" smtClean="0"/>
              <a:t>The flesh always rejects and persecutes the Spirit.</a:t>
            </a:r>
            <a:br>
              <a:rPr lang="en-US" dirty="0" smtClean="0"/>
            </a:br>
            <a:r>
              <a:rPr lang="en-US" dirty="0" smtClean="0"/>
              <a:t>Galatians 3:3, 4:29, 5:16-18</a:t>
            </a:r>
          </a:p>
          <a:p>
            <a:r>
              <a:rPr lang="en-US" dirty="0" smtClean="0"/>
              <a:t>Demonstrates a hard-hearted spirit of rebellion. </a:t>
            </a:r>
            <a:br>
              <a:rPr lang="en-US" dirty="0" smtClean="0"/>
            </a:br>
            <a:r>
              <a:rPr lang="en-US" dirty="0" smtClean="0"/>
              <a:t>John 8:46,47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Prophet Like </a:t>
            </a:r>
            <a:r>
              <a:rPr lang="en-US" dirty="0" smtClean="0"/>
              <a:t>Moses </a:t>
            </a:r>
            <a:r>
              <a:rPr lang="en-US" dirty="0" smtClean="0"/>
              <a:t>(v.37)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Deuteronomy 18:15-19,  Acts 3:22,23</a:t>
            </a:r>
          </a:p>
          <a:p>
            <a:r>
              <a:rPr lang="en-US" dirty="0" smtClean="0"/>
              <a:t>Jesus is the prophet like Moses, who was rejected like Moses. </a:t>
            </a:r>
          </a:p>
          <a:p>
            <a:r>
              <a:rPr lang="en-US" dirty="0" smtClean="0"/>
              <a:t>The whole Sanhedrin gets this point because they knew this prophecy in-depth.  Peter and John had also pointed to Jesus as the fulfillment of this prophecy earlier in their presence.</a:t>
            </a:r>
          </a:p>
          <a:p>
            <a:r>
              <a:rPr lang="en-US" dirty="0" smtClean="0"/>
              <a:t>They knew were awesome consequences for rejecting the Moses-like prophet.</a:t>
            </a:r>
          </a:p>
          <a:p>
            <a:r>
              <a:rPr lang="en-US" dirty="0" smtClean="0"/>
              <a:t>Many of the priests had believed thus there must have been considerable debate about Jesus being the Prophet.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Turning Away  (v.38-41)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Israelites turned away from the holy Word of God spoken through an Angel on Mt. Sinai.  (v.38)</a:t>
            </a:r>
          </a:p>
          <a:p>
            <a:r>
              <a:rPr lang="en-US" dirty="0" smtClean="0"/>
              <a:t>They rebelled against “this Moses” a phrase that suggests </a:t>
            </a:r>
            <a:r>
              <a:rPr lang="en-US" dirty="0" smtClean="0"/>
              <a:t>M</a:t>
            </a:r>
            <a:r>
              <a:rPr lang="en-US" dirty="0" smtClean="0"/>
              <a:t>oses was different from them, of another nature.</a:t>
            </a:r>
          </a:p>
          <a:p>
            <a:r>
              <a:rPr lang="en-US" dirty="0" smtClean="0"/>
              <a:t>Self-centered idolatry is that natural state of fallen humanity, it “feels normal” and Moses seemed “strange”</a:t>
            </a:r>
          </a:p>
          <a:p>
            <a:r>
              <a:rPr lang="en-US" dirty="0" smtClean="0"/>
              <a:t>They built a golden calf they felt comfortable with. </a:t>
            </a:r>
          </a:p>
          <a:p>
            <a:r>
              <a:rPr lang="en-US" dirty="0" smtClean="0"/>
              <a:t>There is a danger in “seeker-sensitive” approaches that they adopt sinful and idolatrous cultural norms.</a:t>
            </a:r>
          </a:p>
          <a:p>
            <a:r>
              <a:rPr lang="en-US" dirty="0" smtClean="0"/>
              <a:t>They turned back to Egypt in their hearts</a:t>
            </a:r>
          </a:p>
          <a:p>
            <a:r>
              <a:rPr lang="en-US" dirty="0" smtClean="0"/>
              <a:t>They rejoiced in the works of their own hands!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Serving The Host of Heaven (v42,43)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Serving the demons of the second Heaven who pose as astrological beings.  Spiritual beings far less than God. </a:t>
            </a:r>
          </a:p>
          <a:p>
            <a:r>
              <a:rPr lang="en-US" dirty="0" smtClean="0"/>
              <a:t>Have strict rules and taboos, very fearful and enslaving in the end (but sometimes attractive at first)</a:t>
            </a:r>
          </a:p>
          <a:p>
            <a:r>
              <a:rPr lang="en-US" dirty="0" smtClean="0"/>
              <a:t>Serving Feng-Shui, astrology,  divination, the occult, etc.</a:t>
            </a:r>
          </a:p>
          <a:p>
            <a:r>
              <a:rPr lang="en-US" dirty="0" smtClean="0"/>
              <a:t>Often associated with “propitious times” and an astrological calendar. Galatians 4:10</a:t>
            </a:r>
          </a:p>
          <a:p>
            <a:r>
              <a:rPr lang="en-US" dirty="0" smtClean="0"/>
              <a:t>Seems to have been a problem in Colossae (Colossians 2:8-23) and resulted in legalism and taboos</a:t>
            </a:r>
          </a:p>
          <a:p>
            <a:r>
              <a:rPr lang="en-US" dirty="0" smtClean="0"/>
              <a:t>Repulsive to God, Stephen quotes Amos, God would send them “beyond Babylon” may have been referring to </a:t>
            </a:r>
            <a:r>
              <a:rPr lang="en-US" dirty="0" err="1" smtClean="0"/>
              <a:t>Kabbalistic</a:t>
            </a:r>
            <a:r>
              <a:rPr lang="en-US" dirty="0" smtClean="0"/>
              <a:t> Jewish mysticism which incorporated these forbidden deities (</a:t>
            </a:r>
            <a:r>
              <a:rPr lang="en-US" dirty="0" smtClean="0"/>
              <a:t>M</a:t>
            </a:r>
            <a:r>
              <a:rPr lang="en-US" dirty="0" smtClean="0"/>
              <a:t>oloch, </a:t>
            </a:r>
            <a:r>
              <a:rPr lang="en-US" dirty="0" err="1" smtClean="0"/>
              <a:t>Remphan</a:t>
            </a:r>
            <a:r>
              <a:rPr lang="en-US" dirty="0" smtClean="0"/>
              <a:t> etc)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Tabernacle vs. Temple (v44-47)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Tabernacle was built according to the God-given pattern and gave Israel victory and enabled Joshua to conquer Canaan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Solomonic</a:t>
            </a:r>
            <a:r>
              <a:rPr lang="en-US" dirty="0" smtClean="0"/>
              <a:t> Temple soon became filled with idols and only ensnared Israel into defeat and into a divided Kingdom.</a:t>
            </a:r>
          </a:p>
          <a:p>
            <a:r>
              <a:rPr lang="en-US" dirty="0" smtClean="0"/>
              <a:t>Solomon is viewed very negatively by Stephen.</a:t>
            </a:r>
          </a:p>
          <a:p>
            <a:r>
              <a:rPr lang="en-US" dirty="0" smtClean="0"/>
              <a:t>Stephen is directing a clear shot at grandiose institutionalized religion and its idolatrous excesses.</a:t>
            </a:r>
          </a:p>
          <a:p>
            <a:r>
              <a:rPr lang="en-US" dirty="0" smtClean="0"/>
              <a:t>Building programs are often the end of spiritual life (but not always) because they tend to create “temple structures” rather than flexible Spirit-filled “tabernacle” structures.</a:t>
            </a:r>
          </a:p>
          <a:p>
            <a:r>
              <a:rPr lang="en-US" dirty="0" smtClean="0"/>
              <a:t>Temple structures tend to bring human wisdom and human politics into God’s work. The Temple is apart from the people rather than among the people. Jesus </a:t>
            </a:r>
            <a:r>
              <a:rPr lang="en-US" dirty="0" err="1" smtClean="0"/>
              <a:t>tabernacled</a:t>
            </a:r>
            <a:r>
              <a:rPr lang="en-US" dirty="0" smtClean="0"/>
              <a:t> with us!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Is Not In The Temple (v. 48-50)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Demons dwell in temples, as will the Anti-Christ </a:t>
            </a:r>
            <a:br>
              <a:rPr lang="en-US" dirty="0" smtClean="0"/>
            </a:br>
            <a:r>
              <a:rPr lang="en-US" dirty="0" smtClean="0"/>
              <a:t>(2 Thessalonians 2:4)</a:t>
            </a:r>
          </a:p>
          <a:p>
            <a:r>
              <a:rPr lang="en-US" dirty="0" smtClean="0"/>
              <a:t>God does NOT dwell in temples made with human hands</a:t>
            </a:r>
          </a:p>
          <a:p>
            <a:r>
              <a:rPr lang="en-US" dirty="0" smtClean="0"/>
              <a:t>God has no need of religious service. (Acts 17:24-25)</a:t>
            </a:r>
          </a:p>
          <a:p>
            <a:r>
              <a:rPr lang="en-US" dirty="0" smtClean="0"/>
              <a:t>God dwells in people and His Church as His temple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/>
              <a:t>1 Corinthians 3:16, 6:19, </a:t>
            </a:r>
            <a:r>
              <a:rPr lang="en-US" dirty="0" smtClean="0"/>
              <a:t> 2Corinthians 6:16)</a:t>
            </a:r>
          </a:p>
          <a:p>
            <a:r>
              <a:rPr lang="en-US" dirty="0" smtClean="0"/>
              <a:t>There is no temple in the eternal state but rather direct relationship with Abba Father God (Revelation 21:22)</a:t>
            </a:r>
          </a:p>
          <a:p>
            <a:r>
              <a:rPr lang="en-US" dirty="0" smtClean="0"/>
              <a:t>God is the Creator who CANNOT be confined in human buildings or systems or priesthoods or hierarchies of religion!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Stephen’s History of the Jews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God always appears and does miracles outside of Israel and away from the Temple.</a:t>
            </a:r>
          </a:p>
          <a:p>
            <a:r>
              <a:rPr lang="en-US" dirty="0" smtClean="0"/>
              <a:t>The Jews always resist the Holy Spirit</a:t>
            </a:r>
          </a:p>
          <a:p>
            <a:r>
              <a:rPr lang="en-US" dirty="0" smtClean="0"/>
              <a:t>The Jews reject the miracle-working Redeemer from the desert:  Both Version 1 - Moses  and  Version 2 - Jesus</a:t>
            </a:r>
          </a:p>
          <a:p>
            <a:r>
              <a:rPr lang="en-US" dirty="0" smtClean="0"/>
              <a:t>God does not dwell in temples made by human hands</a:t>
            </a:r>
          </a:p>
          <a:p>
            <a:r>
              <a:rPr lang="en-US" dirty="0" smtClean="0"/>
              <a:t>They were really worshipping Moloch and the stars of Heaven (In their heart)</a:t>
            </a:r>
          </a:p>
          <a:p>
            <a:r>
              <a:rPr lang="en-US" dirty="0" smtClean="0"/>
              <a:t>They always rebelled against the True Presence of God</a:t>
            </a:r>
          </a:p>
          <a:p>
            <a:r>
              <a:rPr lang="en-US" dirty="0" smtClean="0"/>
              <a:t>They murdered all of the true prophets</a:t>
            </a:r>
          </a:p>
          <a:p>
            <a:r>
              <a:rPr lang="en-US" dirty="0" smtClean="0"/>
              <a:t>They refused to keep the law ordained by angels.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Your Fathers Did So Do You! (v. 51)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Jesus accuses the Sanhedrin of resisting the Holy Spirit, just as their fathers had done!</a:t>
            </a:r>
          </a:p>
          <a:p>
            <a:r>
              <a:rPr lang="en-US" dirty="0" smtClean="0"/>
              <a:t>Whatever God wanted, they opposed.  They wrestled against God, constantly.  To obey God was a kind of “defeat” to their stiff-necked, hard-headed pride. </a:t>
            </a:r>
          </a:p>
          <a:p>
            <a:r>
              <a:rPr lang="en-US" dirty="0" smtClean="0"/>
              <a:t>Uncircumcised in heart and ears: unwilling to truly listen to God, unclean inside, like pagans. </a:t>
            </a:r>
          </a:p>
          <a:p>
            <a:r>
              <a:rPr lang="en-US" dirty="0" err="1" smtClean="0"/>
              <a:t>Christo</a:t>
            </a:r>
            <a:r>
              <a:rPr lang="en-US" dirty="0" smtClean="0"/>
              <a:t>-paganism:   Christian on the outside, pagan on the inside.  Post-modernism, liberal Christianity, worldliness.</a:t>
            </a:r>
          </a:p>
          <a:p>
            <a:r>
              <a:rPr lang="en-US" dirty="0" smtClean="0"/>
              <a:t>The Sanhedrin had resisted the evidence of the miracles of Jesus, of the </a:t>
            </a:r>
            <a:r>
              <a:rPr lang="en-US" dirty="0" err="1" smtClean="0"/>
              <a:t>the</a:t>
            </a:r>
            <a:r>
              <a:rPr lang="en-US" dirty="0" smtClean="0"/>
              <a:t> lame man, Peter’s mass healings, Stephen’s signs and wonders and now Stephen’s face and testimony.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Murderers!  (v.52,53)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Stephen reaches his finale accusing them of persecuting the prophets and of murdering the Just One (Jesus)</a:t>
            </a:r>
          </a:p>
          <a:p>
            <a:r>
              <a:rPr lang="en-US" dirty="0" smtClean="0"/>
              <a:t>The accusation of ignoring the Law ordained by angels was probably aimed at the Pharisees who believed strongly in angels.</a:t>
            </a:r>
          </a:p>
          <a:p>
            <a:r>
              <a:rPr lang="en-US" dirty="0" smtClean="0"/>
              <a:t>A strong parallel with Jesus final rebuke of the Scribes and Pharisees in Matthew 23:29-39</a:t>
            </a:r>
          </a:p>
          <a:p>
            <a:r>
              <a:rPr lang="en-US" dirty="0" smtClean="0"/>
              <a:t>The clash between fallen religious/philosophical  spirits and the Holy Spirit is so intense that it frequently results in murder (e.g. the persecuted Church around the world today)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Spiritual Explosion! (v54-57)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demonically-driven Sanhedrin can take no more of Stephen’s testimony, they lose all reason and control and murder Stephen and start on a rampage against the Church which forces most Christians out of Jerusalem. </a:t>
            </a:r>
          </a:p>
          <a:p>
            <a:r>
              <a:rPr lang="en-US" dirty="0" smtClean="0"/>
              <a:t>This is happening in the Middle </a:t>
            </a:r>
            <a:r>
              <a:rPr lang="en-US" dirty="0" smtClean="0"/>
              <a:t>E</a:t>
            </a:r>
            <a:r>
              <a:rPr lang="en-US" dirty="0" smtClean="0"/>
              <a:t>ast today!</a:t>
            </a:r>
          </a:p>
          <a:p>
            <a:r>
              <a:rPr lang="en-US" dirty="0" smtClean="0"/>
              <a:t>The demonic forces could no longer take the powerful Christian witness and the human spirit within the distinguished Council members collapsed under the rage of the evil spirits within them.</a:t>
            </a:r>
          </a:p>
          <a:p>
            <a:r>
              <a:rPr lang="en-US" dirty="0" smtClean="0"/>
              <a:t>Stephen testifies to the risen, ascended and authoritative Christ which causes a simultaneous evil mass reaction.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Outside The City (v. 58)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Stephen is executed “outside the city” (as was Jesus)</a:t>
            </a:r>
          </a:p>
          <a:p>
            <a:r>
              <a:rPr lang="en-US" dirty="0" smtClean="0"/>
              <a:t>It was mob justice without any formal verdict.</a:t>
            </a:r>
          </a:p>
          <a:p>
            <a:r>
              <a:rPr lang="en-US" dirty="0" smtClean="0"/>
              <a:t>It was both a spiritual and legal breakdown</a:t>
            </a:r>
          </a:p>
          <a:p>
            <a:r>
              <a:rPr lang="en-US" dirty="0" smtClean="0"/>
              <a:t>It was clearly a gross injustice</a:t>
            </a:r>
          </a:p>
          <a:p>
            <a:r>
              <a:rPr lang="en-US" dirty="0" smtClean="0"/>
              <a:t>S</a:t>
            </a:r>
            <a:r>
              <a:rPr lang="en-US" dirty="0" smtClean="0"/>
              <a:t>aul / Paul was a “young man” at the time and so did not participate in the stoning but rather guarded the clothes</a:t>
            </a:r>
          </a:p>
          <a:p>
            <a:r>
              <a:rPr lang="en-US" dirty="0" smtClean="0"/>
              <a:t>Saul clearly approved of the action. </a:t>
            </a:r>
          </a:p>
          <a:p>
            <a:r>
              <a:rPr lang="en-US" dirty="0" smtClean="0"/>
              <a:t>Later Saul becomes an enraged persecutor of the Church (Acts 22:19, 26:9-11)</a:t>
            </a:r>
          </a:p>
          <a:p>
            <a:r>
              <a:rPr lang="en-US" dirty="0" smtClean="0"/>
              <a:t>This is the great religious lie – that cruelty perpetrated “for the Lord” is justified.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Stephen’s Saintly Response (v. 59,60)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Stephen follows Jesus’ example in two clear aspects:</a:t>
            </a:r>
            <a:br>
              <a:rPr lang="en-US" dirty="0" smtClean="0"/>
            </a:br>
            <a:r>
              <a:rPr lang="en-US" dirty="0" smtClean="0"/>
              <a:t>a) confidently releasing his spirit to God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b) in praying for God to forgive his executioners.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Stephen saw the injustice as “sin” but asked that the sin escape punishment (be not held against them). He said it loudly as one in an extreme situation.</a:t>
            </a:r>
          </a:p>
          <a:p>
            <a:pPr>
              <a:buNone/>
            </a:pPr>
            <a:r>
              <a:rPr lang="en-US" dirty="0" smtClean="0"/>
              <a:t>Stephen also showed confidence in the divinity of Christ by praying “Lord Jesus, receive my spirit..” </a:t>
            </a:r>
          </a:p>
          <a:p>
            <a:pPr>
              <a:buNone/>
            </a:pPr>
            <a:r>
              <a:rPr lang="en-US" dirty="0" smtClean="0"/>
              <a:t>This is a clear example of early Christians praying to Jesus as God and shows that the Trinity was not a much later doctrine.</a:t>
            </a:r>
          </a:p>
          <a:p>
            <a:pPr>
              <a:buNone/>
            </a:pPr>
            <a:r>
              <a:rPr lang="en-US" dirty="0" smtClean="0"/>
              <a:t>This is “reacting in the opposite spirit” to insults and injustices and is a mark of a truly Spirit-filled Christian.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Appears to Abraham (v. 1-3)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High Priest asks Stephen if the accusations were true. </a:t>
            </a:r>
          </a:p>
          <a:p>
            <a:r>
              <a:rPr lang="en-US" dirty="0" smtClean="0"/>
              <a:t>Stephen argues by analogy </a:t>
            </a:r>
          </a:p>
          <a:p>
            <a:r>
              <a:rPr lang="en-US" dirty="0" smtClean="0"/>
              <a:t>Stephen starts with Abraham and the fact that God appeared to Abraham in Mesopotamia, in Ur of the </a:t>
            </a:r>
            <a:r>
              <a:rPr lang="en-US" dirty="0" err="1" smtClean="0"/>
              <a:t>Chaldees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God’s significant interaction with Abraham happens beyond the borders of Israel.  God is thus universal. God is acting outside of the Temple and the priests. </a:t>
            </a:r>
          </a:p>
          <a:p>
            <a:r>
              <a:rPr lang="en-US" dirty="0" smtClean="0"/>
              <a:t>The “God of glory” is speaking to a non-Jew (Abraham) in a foreign land. (Jews are only the descendants of Jacob)</a:t>
            </a:r>
          </a:p>
          <a:p>
            <a:r>
              <a:rPr lang="en-US" dirty="0" smtClean="0"/>
              <a:t>God is universal, spiritual and directly personal – not local, institutional and mediated by a priesthood.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Sojourners (v. 4-6)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Abraham, Isaac and Jacob lived in tents without getting “a single foot” of the promised land.</a:t>
            </a:r>
          </a:p>
          <a:p>
            <a:r>
              <a:rPr lang="en-US" dirty="0" smtClean="0"/>
              <a:t>They were then oppressed in Egypt for 400 years. </a:t>
            </a:r>
          </a:p>
          <a:p>
            <a:r>
              <a:rPr lang="en-US" dirty="0" smtClean="0"/>
              <a:t>All this time, God was with them and yet there was no Temple and no permanent form of worship.</a:t>
            </a:r>
          </a:p>
          <a:p>
            <a:r>
              <a:rPr lang="en-US" dirty="0" smtClean="0"/>
              <a:t>God was formless, stateless, personal, and covenantal</a:t>
            </a:r>
          </a:p>
          <a:p>
            <a:r>
              <a:rPr lang="en-US" dirty="0" smtClean="0"/>
              <a:t>God was not “less God” for being without the conventional trappings of religion. </a:t>
            </a:r>
          </a:p>
          <a:p>
            <a:r>
              <a:rPr lang="en-US" dirty="0" smtClean="0"/>
              <a:t>God was a God of promises, and not of premises!</a:t>
            </a:r>
          </a:p>
          <a:p>
            <a:r>
              <a:rPr lang="en-US" dirty="0" smtClean="0"/>
              <a:t>“into this land in which you are living” – the promises came true!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Will Judge That Nation…. (v.7)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God’s judgments are slow but sure and may take generations.</a:t>
            </a:r>
          </a:p>
          <a:p>
            <a:r>
              <a:rPr lang="en-US" dirty="0" smtClean="0"/>
              <a:t>God does not judge individuals He also judges cities and nations.</a:t>
            </a:r>
          </a:p>
          <a:p>
            <a:r>
              <a:rPr lang="en-US" dirty="0" smtClean="0"/>
              <a:t>Egypt took 400 years of oppressing Israel to be judged</a:t>
            </a:r>
          </a:p>
          <a:p>
            <a:r>
              <a:rPr lang="en-US" dirty="0" smtClean="0"/>
              <a:t>The Amorites took 440 years of idolatry and child sacrifice to be judged.</a:t>
            </a:r>
          </a:p>
          <a:p>
            <a:r>
              <a:rPr lang="en-US" dirty="0" smtClean="0"/>
              <a:t>Israel took 400 or so years from Solomon’s idolatry to the Babylonian exile to be judged.</a:t>
            </a:r>
          </a:p>
          <a:p>
            <a:r>
              <a:rPr lang="en-US" dirty="0" smtClean="0"/>
              <a:t>God is just but gives ample time and warning to repent, even for wicked people such as those of Nineveh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Was With Joseph ((v. 8-10)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God is with Joseph and rescues him out of all of his afflictions and places him in a high position in Egypt.</a:t>
            </a:r>
          </a:p>
          <a:p>
            <a:r>
              <a:rPr lang="en-US" dirty="0" smtClean="0"/>
              <a:t>Destiny does not depend on location</a:t>
            </a:r>
          </a:p>
          <a:p>
            <a:r>
              <a:rPr lang="en-US" dirty="0" smtClean="0"/>
              <a:t>Destiny does not depend on being “in favor” with the consensus of sons of Jacob (the Jews)</a:t>
            </a:r>
          </a:p>
          <a:p>
            <a:r>
              <a:rPr lang="en-US" dirty="0" smtClean="0"/>
              <a:t>The Jews are not God’s gatekeepers, God alone favors those whom He will favor.</a:t>
            </a:r>
          </a:p>
          <a:p>
            <a:r>
              <a:rPr lang="en-US" dirty="0" smtClean="0"/>
              <a:t>God was obviously “with” the new Christian movement in Jerusalem as evidenced by signs and wonders. Here Joseph is being presented as a type of Christ “raised from the dead” and given authority.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Famine and Following (v. 11-16)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is a contraction of the two caves here, Abraham’s in </a:t>
            </a:r>
            <a:r>
              <a:rPr lang="en-US" dirty="0" err="1" smtClean="0"/>
              <a:t>Macpelah</a:t>
            </a:r>
            <a:r>
              <a:rPr lang="en-US" dirty="0" smtClean="0"/>
              <a:t> and Jacob’s in </a:t>
            </a:r>
            <a:r>
              <a:rPr lang="en-US" dirty="0" err="1" smtClean="0"/>
              <a:t>Shechem</a:t>
            </a:r>
            <a:r>
              <a:rPr lang="en-US" dirty="0" smtClean="0"/>
              <a:t> (Samaritan territory)</a:t>
            </a:r>
          </a:p>
          <a:p>
            <a:r>
              <a:rPr lang="en-US" dirty="0" smtClean="0"/>
              <a:t>The patriarchs were buried among the despised Samaritans.</a:t>
            </a:r>
          </a:p>
          <a:p>
            <a:r>
              <a:rPr lang="en-US" dirty="0" smtClean="0"/>
              <a:t>One possible explanation: Stephen as a Greek-speaking Jew may have had slightly less knowledge of the O.T. </a:t>
            </a:r>
          </a:p>
          <a:p>
            <a:r>
              <a:rPr lang="en-US" dirty="0" smtClean="0"/>
              <a:t>The patriarchs were still unsettled. They knew their spiritual home was Canaan but they were “stuck in Egypt”.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Opposition To The Promise (v17-19)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 the promise draws near,  the persecution increases.</a:t>
            </a:r>
          </a:p>
          <a:p>
            <a:r>
              <a:rPr lang="en-US" dirty="0" smtClean="0"/>
              <a:t>As the promise of Christ drew near – Roman oppression, slaughter of the infants etc.</a:t>
            </a:r>
          </a:p>
          <a:p>
            <a:r>
              <a:rPr lang="en-US" dirty="0" smtClean="0"/>
              <a:t>Our promises are opposed by Satan</a:t>
            </a:r>
          </a:p>
          <a:p>
            <a:r>
              <a:rPr lang="en-US" dirty="0" smtClean="0"/>
              <a:t>Yet God’s promises come true!</a:t>
            </a:r>
          </a:p>
          <a:p>
            <a:r>
              <a:rPr lang="en-US" dirty="0" smtClean="0"/>
              <a:t>The Tribulation before the Return of Christ</a:t>
            </a:r>
          </a:p>
          <a:p>
            <a:r>
              <a:rPr lang="en-US" dirty="0" smtClean="0"/>
              <a:t>Through many tribulations we enter into the Kingdom of God.  All who live godly in Christ Jesus will be persecuted.</a:t>
            </a:r>
          </a:p>
          <a:p>
            <a:r>
              <a:rPr lang="en-US" dirty="0" smtClean="0"/>
              <a:t>Also with Joseph </a:t>
            </a:r>
            <a:r>
              <a:rPr lang="en-US" dirty="0" err="1" smtClean="0"/>
              <a:t>Pslam</a:t>
            </a:r>
            <a:r>
              <a:rPr lang="en-US" dirty="0" smtClean="0"/>
              <a:t> 105:18-20 – the word of the Lord tested him.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Moses At Court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Moses was educated by pagans and was learned in “all the wisdom of the Egyptians”.</a:t>
            </a:r>
          </a:p>
          <a:p>
            <a:r>
              <a:rPr lang="en-US" dirty="0" smtClean="0"/>
              <a:t>Again God is raising people up outside of the Jewish system. </a:t>
            </a:r>
          </a:p>
          <a:p>
            <a:r>
              <a:rPr lang="en-US" dirty="0" smtClean="0"/>
              <a:t>God is with Moses and sees him as beautiful despite his unclean pagan environment.</a:t>
            </a:r>
          </a:p>
          <a:p>
            <a:r>
              <a:rPr lang="en-US" dirty="0" smtClean="0"/>
              <a:t>Moses was might in his words and deeds PRIOR to leaving for </a:t>
            </a:r>
            <a:r>
              <a:rPr lang="en-US" dirty="0" err="1" smtClean="0"/>
              <a:t>Midian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God had formed Moses into a very powerful person and blessed him as a result of faith, promise and covenant relationship.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751</TotalTime>
  <Words>2269</Words>
  <Application>Microsoft Office PowerPoint</Application>
  <PresentationFormat>On-screen Show (4:3)</PresentationFormat>
  <Paragraphs>182</Paragraphs>
  <Slides>24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Origin</vt:lpstr>
      <vt:lpstr>Acts 7</vt:lpstr>
      <vt:lpstr>Stephen’s History of the Jews</vt:lpstr>
      <vt:lpstr>God Appears to Abraham (v. 1-3)</vt:lpstr>
      <vt:lpstr>Sojourners (v. 4-6)</vt:lpstr>
      <vt:lpstr>I Will Judge That Nation…. (v.7)</vt:lpstr>
      <vt:lpstr>God Was With Joseph ((v. 8-10)</vt:lpstr>
      <vt:lpstr>The Famine and Following (v. 11-16)</vt:lpstr>
      <vt:lpstr>Opposition To The Promise (v17-19)</vt:lpstr>
      <vt:lpstr>Moses At Court</vt:lpstr>
      <vt:lpstr>The Jews Refuse Their Deliverer (v.23-29)</vt:lpstr>
      <vt:lpstr>The Burning Bush (v. 30-32)</vt:lpstr>
      <vt:lpstr>Holy Ground (v. 33)</vt:lpstr>
      <vt:lpstr>I Have Seen Their Affliction…. (v.34)</vt:lpstr>
      <vt:lpstr>This Moses They Refused… (v.35,36)</vt:lpstr>
      <vt:lpstr>A Prophet Like Moses (v.37)</vt:lpstr>
      <vt:lpstr>Turning Away  (v.38-41)</vt:lpstr>
      <vt:lpstr>Serving The Host of Heaven (v42,43)</vt:lpstr>
      <vt:lpstr>Tabernacle vs. Temple (v44-47)</vt:lpstr>
      <vt:lpstr>God Is Not In The Temple (v. 48-50)</vt:lpstr>
      <vt:lpstr>As Your Fathers Did So Do You! (v. 51)</vt:lpstr>
      <vt:lpstr>Murderers!  (v.52,53)</vt:lpstr>
      <vt:lpstr>A Spiritual Explosion! (v54-57)</vt:lpstr>
      <vt:lpstr>Outside The City (v. 58)</vt:lpstr>
      <vt:lpstr>Stephen’s Saintly Response (v. 59,60)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Acts 7</dc:title>
  <dc:creator>John Edmiston</dc:creator>
  <cp:lastModifiedBy>Cybermissions</cp:lastModifiedBy>
  <cp:revision>31</cp:revision>
  <dcterms:created xsi:type="dcterms:W3CDTF">2014-04-14T20:57:13Z</dcterms:created>
  <dcterms:modified xsi:type="dcterms:W3CDTF">2014-04-15T22:12:00Z</dcterms:modified>
</cp:coreProperties>
</file>