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4"/>
  </p:handoutMasterIdLst>
  <p:sldIdLst>
    <p:sldId id="256" r:id="rId2"/>
    <p:sldId id="257" r:id="rId3"/>
    <p:sldId id="260" r:id="rId4"/>
    <p:sldId id="258" r:id="rId5"/>
    <p:sldId id="259" r:id="rId6"/>
    <p:sldId id="261" r:id="rId7"/>
    <p:sldId id="264" r:id="rId8"/>
    <p:sldId id="265" r:id="rId9"/>
    <p:sldId id="266" r:id="rId10"/>
    <p:sldId id="262" r:id="rId11"/>
    <p:sldId id="263" r:id="rId12"/>
    <p:sldId id="267"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A3D8BAEA-012C-4E8B-A0F0-546DDF0B1FC5}" type="datetimeFigureOut">
              <a:rPr lang="en-US" smtClean="0"/>
              <a:t>1/25/2010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4DFC0960-4459-45F7-8437-338B777CFAA2}"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A7B3BD8A-642E-4395-B002-5091123C7824}" type="datetimeFigureOut">
              <a:rPr lang="en-US" smtClean="0"/>
              <a:t>1/25/2010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6762CBCF-111E-49A7-AA88-49F91133D9B0}"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B3BD8A-642E-4395-B002-5091123C7824}" type="datetimeFigureOut">
              <a:rPr lang="en-US" smtClean="0"/>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2CBCF-111E-49A7-AA88-49F91133D9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B3BD8A-642E-4395-B002-5091123C7824}" type="datetimeFigureOut">
              <a:rPr lang="en-US" smtClean="0"/>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2CBCF-111E-49A7-AA88-49F91133D9B0}"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7B3BD8A-642E-4395-B002-5091123C7824}" type="datetimeFigureOut">
              <a:rPr lang="en-US" smtClean="0"/>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2CBCF-111E-49A7-AA88-49F91133D9B0}"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A7B3BD8A-642E-4395-B002-5091123C7824}" type="datetimeFigureOut">
              <a:rPr lang="en-US" smtClean="0"/>
              <a:t>1/25/2010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6762CBCF-111E-49A7-AA88-49F91133D9B0}"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7B3BD8A-642E-4395-B002-5091123C7824}" type="datetimeFigureOut">
              <a:rPr lang="en-US" smtClean="0"/>
              <a:t>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2CBCF-111E-49A7-AA88-49F91133D9B0}"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7B3BD8A-642E-4395-B002-5091123C7824}" type="datetimeFigureOut">
              <a:rPr lang="en-US" smtClean="0"/>
              <a:t>1/25/2010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62CBCF-111E-49A7-AA88-49F91133D9B0}"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7B3BD8A-642E-4395-B002-5091123C7824}" type="datetimeFigureOut">
              <a:rPr lang="en-US" smtClean="0"/>
              <a:t>1/25/2010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62CBCF-111E-49A7-AA88-49F91133D9B0}"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B3BD8A-642E-4395-B002-5091123C7824}" type="datetimeFigureOut">
              <a:rPr lang="en-US" smtClean="0"/>
              <a:t>1/25/2010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62CBCF-111E-49A7-AA88-49F91133D9B0}"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7B3BD8A-642E-4395-B002-5091123C7824}" type="datetimeFigureOut">
              <a:rPr lang="en-US" smtClean="0"/>
              <a:t>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2CBCF-111E-49A7-AA88-49F91133D9B0}"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7B3BD8A-642E-4395-B002-5091123C7824}" type="datetimeFigureOut">
              <a:rPr lang="en-US" smtClean="0"/>
              <a:t>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2CBCF-111E-49A7-AA88-49F91133D9B0}"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A7B3BD8A-642E-4395-B002-5091123C7824}" type="datetimeFigureOut">
              <a:rPr lang="en-US" smtClean="0"/>
              <a:t>1/25/2010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762CBCF-111E-49A7-AA88-49F91133D9B0}"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Homiletics – The Tools Of The Trade</a:t>
            </a:r>
            <a:endParaRPr lang="en-US" dirty="0"/>
          </a:p>
        </p:txBody>
      </p:sp>
      <p:sp>
        <p:nvSpPr>
          <p:cNvPr id="3" name="Subtitle 2"/>
          <p:cNvSpPr>
            <a:spLocks noGrp="1"/>
          </p:cNvSpPr>
          <p:nvPr>
            <p:ph type="subTitle" idx="1"/>
          </p:nvPr>
        </p:nvSpPr>
        <p:spPr/>
        <p:txBody>
          <a:bodyPr/>
          <a:lstStyle/>
          <a:p>
            <a:r>
              <a:rPr lang="en-US" dirty="0" smtClean="0"/>
              <a:t>Haddon Robinson pages 51-72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Bible Study Tools</a:t>
            </a:r>
            <a:endParaRPr lang="en-US" dirty="0"/>
          </a:p>
        </p:txBody>
      </p:sp>
      <p:sp>
        <p:nvSpPr>
          <p:cNvPr id="3" name="Content Placeholder 2"/>
          <p:cNvSpPr>
            <a:spLocks noGrp="1"/>
          </p:cNvSpPr>
          <p:nvPr>
            <p:ph sz="quarter" idx="1"/>
          </p:nvPr>
        </p:nvSpPr>
        <p:spPr/>
        <p:txBody>
          <a:bodyPr/>
          <a:lstStyle/>
          <a:p>
            <a:r>
              <a:rPr lang="en-US" dirty="0" smtClean="0"/>
              <a:t>Lexicons</a:t>
            </a:r>
          </a:p>
          <a:p>
            <a:r>
              <a:rPr lang="en-US" dirty="0" smtClean="0"/>
              <a:t>Concordances</a:t>
            </a:r>
          </a:p>
          <a:p>
            <a:r>
              <a:rPr lang="en-US" dirty="0" smtClean="0"/>
              <a:t>Grammars / Language Tools</a:t>
            </a:r>
            <a:endParaRPr lang="en-US" dirty="0" smtClean="0"/>
          </a:p>
          <a:p>
            <a:r>
              <a:rPr lang="en-US" dirty="0" smtClean="0"/>
              <a:t>Word-Study Books</a:t>
            </a:r>
          </a:p>
          <a:p>
            <a:r>
              <a:rPr lang="en-US" dirty="0" smtClean="0"/>
              <a:t>Bible Dictionaries and Encyclopedias</a:t>
            </a:r>
          </a:p>
          <a:p>
            <a:r>
              <a:rPr lang="en-US" dirty="0" smtClean="0"/>
              <a:t>Commentaries</a:t>
            </a:r>
          </a:p>
          <a:p>
            <a:r>
              <a:rPr lang="en-US" dirty="0" smtClean="0"/>
              <a:t>Computer Bible programs such as E-Sword, Logos, </a:t>
            </a:r>
            <a:r>
              <a:rPr lang="en-US" dirty="0" err="1" smtClean="0"/>
              <a:t>Quickverse</a:t>
            </a:r>
            <a:r>
              <a:rPr lang="en-US" dirty="0" smtClean="0"/>
              <a:t> etc</a:t>
            </a:r>
          </a:p>
          <a:p>
            <a:r>
              <a:rPr lang="en-US" dirty="0" smtClean="0"/>
              <a:t>Websites such as blueletterbible.org &amp; netbible.org</a:t>
            </a:r>
          </a:p>
          <a:p>
            <a:r>
              <a:rPr lang="en-US" dirty="0" smtClean="0"/>
              <a:t>Some care is needed to choose good evangelical material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Passage As a Whole</a:t>
            </a:r>
            <a:endParaRPr lang="en-US" dirty="0"/>
          </a:p>
        </p:txBody>
      </p:sp>
      <p:sp>
        <p:nvSpPr>
          <p:cNvPr id="3" name="Content Placeholder 2"/>
          <p:cNvSpPr>
            <a:spLocks noGrp="1"/>
          </p:cNvSpPr>
          <p:nvPr>
            <p:ph sz="quarter" idx="1"/>
          </p:nvPr>
        </p:nvSpPr>
        <p:spPr/>
        <p:txBody>
          <a:bodyPr/>
          <a:lstStyle/>
          <a:p>
            <a:r>
              <a:rPr lang="en-US" dirty="0" smtClean="0"/>
              <a:t>Once we have analyzed the Bible passage we need to ‘put all the parts back together again’</a:t>
            </a:r>
          </a:p>
          <a:p>
            <a:r>
              <a:rPr lang="en-US" dirty="0" smtClean="0"/>
              <a:t>We need to synthesize our knowledge – bringing it all together to serve the SUBJECT of the sermon</a:t>
            </a:r>
          </a:p>
          <a:p>
            <a:r>
              <a:rPr lang="en-US" dirty="0" smtClean="0"/>
              <a:t>The subject should neither be too broad or too narrow, it should encompass all the material in the passage but not go way beyond what is in the passage</a:t>
            </a:r>
          </a:p>
          <a:p>
            <a:r>
              <a:rPr lang="en-US" dirty="0" smtClean="0"/>
              <a:t>We need to find out the question/s that the passage is answering:  Who, What, When, Where, Why and How</a:t>
            </a:r>
          </a:p>
          <a:p>
            <a:r>
              <a:rPr lang="en-US" dirty="0" smtClean="0"/>
              <a:t>We should then make the main question our Subject e.g. “How can we obtain wisdom in trials?” (James 1:5-8)</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The Application</a:t>
            </a:r>
            <a:endParaRPr lang="en-US" dirty="0"/>
          </a:p>
        </p:txBody>
      </p:sp>
      <p:sp>
        <p:nvSpPr>
          <p:cNvPr id="3" name="Content Placeholder 2"/>
          <p:cNvSpPr>
            <a:spLocks noGrp="1"/>
          </p:cNvSpPr>
          <p:nvPr>
            <p:ph sz="quarter" idx="1"/>
          </p:nvPr>
        </p:nvSpPr>
        <p:spPr/>
        <p:txBody>
          <a:bodyPr>
            <a:normAutofit/>
          </a:bodyPr>
          <a:lstStyle/>
          <a:p>
            <a:r>
              <a:rPr lang="en-US" dirty="0" smtClean="0"/>
              <a:t>How is the situation in the Bible like the situation today?</a:t>
            </a:r>
          </a:p>
          <a:p>
            <a:r>
              <a:rPr lang="en-US" dirty="0" smtClean="0"/>
              <a:t>How are the characters in the Bible like people today?</a:t>
            </a:r>
          </a:p>
          <a:p>
            <a:r>
              <a:rPr lang="en-US" dirty="0" smtClean="0"/>
              <a:t>What principles ‘pass through the Cross’?</a:t>
            </a:r>
          </a:p>
          <a:p>
            <a:r>
              <a:rPr lang="en-US" dirty="0" smtClean="0"/>
              <a:t>What questions were in people’s minds then and how do they apply to life now?</a:t>
            </a:r>
          </a:p>
          <a:p>
            <a:r>
              <a:rPr lang="en-US" dirty="0" smtClean="0"/>
              <a:t>How can we ‘update’ the Bible to make it relevant to today but still keeping the essential meaning (e.g. cars instead of donkeys)?</a:t>
            </a:r>
          </a:p>
          <a:p>
            <a:r>
              <a:rPr lang="en-US" dirty="0" smtClean="0"/>
              <a:t>How do we transfer things from the bible’s historical context to our context e.g. from kings / monarchy to democratic society?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Prayer</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It is God the Holy Spirit who reveals the truth about Christ and His salvation to us:  John 14:26, 1 Corinthians 2:9-16, Hebrews 8:10-11, 1 John 2:20,27; 5:20</a:t>
            </a:r>
          </a:p>
          <a:p>
            <a:r>
              <a:rPr lang="en-US" dirty="0" smtClean="0"/>
              <a:t>We receive this wisdom from God via prayer:</a:t>
            </a:r>
            <a:br>
              <a:rPr lang="en-US" dirty="0" smtClean="0"/>
            </a:br>
            <a:r>
              <a:rPr lang="en-US" dirty="0" smtClean="0"/>
              <a:t>Colossians 1:9,  Philippians 1:9-11,  James 1:5-8, 3:16-18</a:t>
            </a:r>
          </a:p>
          <a:p>
            <a:r>
              <a:rPr lang="en-US" dirty="0" smtClean="0"/>
              <a:t>This wisdom ‘expresses spiritual truths in spiritual words’ (1 Corinthians 2:13) and thus guides our preaching.</a:t>
            </a:r>
          </a:p>
          <a:p>
            <a:r>
              <a:rPr lang="en-US" dirty="0" smtClean="0"/>
              <a:t>We should expect God to freely reveal His truth to us as we ask, seek and knock – Luke 11:9-13</a:t>
            </a:r>
          </a:p>
          <a:p>
            <a:r>
              <a:rPr lang="en-US" dirty="0" smtClean="0"/>
              <a:t>Generally this revelation is received as a strong inner impression concerning what God wants to say through us. </a:t>
            </a:r>
          </a:p>
          <a:p>
            <a:r>
              <a:rPr lang="en-US" dirty="0" smtClean="0"/>
              <a:t>We then need to accurately interpret and refine this impression and put it into words clearly so the hearers can understand what we ourselves have received from the Lord</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Anointing</a:t>
            </a:r>
            <a:endParaRPr lang="en-US" dirty="0"/>
          </a:p>
        </p:txBody>
      </p:sp>
      <p:sp>
        <p:nvSpPr>
          <p:cNvPr id="3" name="Content Placeholder 2"/>
          <p:cNvSpPr>
            <a:spLocks noGrp="1"/>
          </p:cNvSpPr>
          <p:nvPr>
            <p:ph sz="quarter" idx="1"/>
          </p:nvPr>
        </p:nvSpPr>
        <p:spPr/>
        <p:txBody>
          <a:bodyPr/>
          <a:lstStyle/>
          <a:p>
            <a:r>
              <a:rPr lang="en-US" dirty="0" smtClean="0"/>
              <a:t>The purpose of the anointing is teaching (1 John 2:20,27)</a:t>
            </a:r>
          </a:p>
          <a:p>
            <a:r>
              <a:rPr lang="en-US" dirty="0" smtClean="0"/>
              <a:t>God teaches us so that we might teach others also (2 Timothy 2:2)</a:t>
            </a:r>
          </a:p>
          <a:p>
            <a:r>
              <a:rPr lang="en-US" dirty="0" smtClean="0"/>
              <a:t>We do not teach natural ideas and human philosophies (1 Corinthians 1:17-31, 2:4-5, 2:13, Colossians 2:8, 2 Corinthians 4:5)</a:t>
            </a:r>
          </a:p>
          <a:p>
            <a:r>
              <a:rPr lang="en-US" dirty="0" smtClean="0"/>
              <a:t>Our focus is to be the Cross – on Christ and Him crucified: 1 Corinthians 1:23, 2:2  Galatians 2:20, 3:1, 6:14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Thinking….</a:t>
            </a:r>
            <a:endParaRPr lang="en-US" dirty="0"/>
          </a:p>
        </p:txBody>
      </p:sp>
      <p:sp>
        <p:nvSpPr>
          <p:cNvPr id="3" name="Content Placeholder 2"/>
          <p:cNvSpPr>
            <a:spLocks noGrp="1"/>
          </p:cNvSpPr>
          <p:nvPr>
            <p:ph sz="quarter" idx="1"/>
          </p:nvPr>
        </p:nvSpPr>
        <p:spPr/>
        <p:txBody>
          <a:bodyPr>
            <a:normAutofit/>
          </a:bodyPr>
          <a:lstStyle/>
          <a:p>
            <a:r>
              <a:rPr lang="en-US" dirty="0" smtClean="0"/>
              <a:t>Thinking happens after revelation and is the process of coming to grips with what God has said and applying it to our context. Reason works after revelation has occurred and asks ‘what does this mean?’.</a:t>
            </a:r>
          </a:p>
          <a:p>
            <a:r>
              <a:rPr lang="en-US" dirty="0" smtClean="0"/>
              <a:t>You can’t ‘figure out God’ but you can figure out what God has said to you at a particular time and place</a:t>
            </a:r>
          </a:p>
          <a:p>
            <a:r>
              <a:rPr lang="en-US" dirty="0" smtClean="0"/>
              <a:t>Thinking checks what we think we have received from God against the Scriptures and against good teaching</a:t>
            </a:r>
          </a:p>
          <a:p>
            <a:r>
              <a:rPr lang="en-US" dirty="0" smtClean="0"/>
              <a:t>Thinking then considers the Word and meditates upon its meaning and its application for today</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The Passage</a:t>
            </a:r>
            <a:endParaRPr lang="en-US" dirty="0"/>
          </a:p>
        </p:txBody>
      </p:sp>
      <p:sp>
        <p:nvSpPr>
          <p:cNvPr id="3" name="Content Placeholder 2"/>
          <p:cNvSpPr>
            <a:spLocks noGrp="1"/>
          </p:cNvSpPr>
          <p:nvPr>
            <p:ph sz="quarter" idx="1"/>
          </p:nvPr>
        </p:nvSpPr>
        <p:spPr/>
        <p:txBody>
          <a:bodyPr/>
          <a:lstStyle/>
          <a:p>
            <a:r>
              <a:rPr lang="en-US" dirty="0" smtClean="0"/>
              <a:t>You may be working through a book of the Bible, or you may be assigned a passage</a:t>
            </a:r>
          </a:p>
          <a:p>
            <a:r>
              <a:rPr lang="en-US" dirty="0" smtClean="0"/>
              <a:t>Choose a concise ‘thought unit’ such as a verse, paragraph or chapter</a:t>
            </a:r>
          </a:p>
          <a:p>
            <a:r>
              <a:rPr lang="en-US" dirty="0" smtClean="0"/>
              <a:t>Choose the ‘thought unit’ carefully so that you can do it justice in the time you are allowed in the pulpit</a:t>
            </a:r>
          </a:p>
          <a:p>
            <a:r>
              <a:rPr lang="en-US" dirty="0" smtClean="0"/>
              <a:t>Generally anything more than about 15 verses is too long to do well (unless it is an OT narrative)</a:t>
            </a:r>
          </a:p>
          <a:p>
            <a:r>
              <a:rPr lang="en-US" dirty="0" smtClean="0"/>
              <a:t>Sometimes you may have to preach topically such as at Christmas, Easter, weddings, funerals and baptisms or on occasions such as Mother’s Day,  Veteran’s Day etc.</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Studying The Passage</a:t>
            </a:r>
            <a:endParaRPr lang="en-US" dirty="0"/>
          </a:p>
        </p:txBody>
      </p:sp>
      <p:sp>
        <p:nvSpPr>
          <p:cNvPr id="3" name="Content Placeholder 2"/>
          <p:cNvSpPr>
            <a:spLocks noGrp="1"/>
          </p:cNvSpPr>
          <p:nvPr>
            <p:ph sz="quarter" idx="1"/>
          </p:nvPr>
        </p:nvSpPr>
        <p:spPr/>
        <p:txBody>
          <a:bodyPr/>
          <a:lstStyle/>
          <a:p>
            <a:r>
              <a:rPr lang="en-US" dirty="0" smtClean="0"/>
              <a:t>Context:  Book, chapter, main ideas, cultural context, historical context,  “genre” – type of literature</a:t>
            </a:r>
          </a:p>
          <a:p>
            <a:r>
              <a:rPr lang="en-US" dirty="0" smtClean="0"/>
              <a:t>What is the author’s idea?</a:t>
            </a:r>
          </a:p>
          <a:p>
            <a:r>
              <a:rPr lang="en-US" dirty="0" smtClean="0"/>
              <a:t>Read various translations &amp; TAKE NOTES</a:t>
            </a:r>
          </a:p>
          <a:p>
            <a:r>
              <a:rPr lang="en-US" dirty="0" smtClean="0"/>
              <a:t>Note difficulties, questions, controversial passages, things that could be easily misunderstood </a:t>
            </a:r>
          </a:p>
          <a:p>
            <a:r>
              <a:rPr lang="en-US" dirty="0" smtClean="0"/>
              <a:t>If possible use bible tools that allow you to consult the original languages</a:t>
            </a:r>
          </a:p>
          <a:p>
            <a:r>
              <a:rPr lang="en-US" dirty="0" smtClean="0"/>
              <a:t>Research these areas until they are clear in your mind</a:t>
            </a:r>
          </a:p>
          <a:p>
            <a:r>
              <a:rPr lang="en-US" dirty="0" smtClean="0"/>
              <a:t>Separate background from foreground – don’t get lost in all the details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Bible Literature</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There are many different kinds of writing in the Bible.  We do not treat poems the same as historical narratives or proverbs the same as epistles.</a:t>
            </a:r>
          </a:p>
          <a:p>
            <a:r>
              <a:rPr lang="en-US" dirty="0" smtClean="0"/>
              <a:t>Historical Narratives</a:t>
            </a:r>
          </a:p>
          <a:p>
            <a:r>
              <a:rPr lang="en-US" dirty="0" smtClean="0"/>
              <a:t>Laws and Precepts</a:t>
            </a:r>
          </a:p>
          <a:p>
            <a:r>
              <a:rPr lang="en-US" dirty="0" smtClean="0"/>
              <a:t>Psalms and Poetry</a:t>
            </a:r>
          </a:p>
          <a:p>
            <a:r>
              <a:rPr lang="en-US" dirty="0" smtClean="0"/>
              <a:t>Wisdom literature, </a:t>
            </a:r>
            <a:r>
              <a:rPr lang="en-US" dirty="0" smtClean="0"/>
              <a:t> Proverbs, Hymns and Sayings</a:t>
            </a:r>
          </a:p>
          <a:p>
            <a:r>
              <a:rPr lang="en-US" dirty="0" smtClean="0"/>
              <a:t>Prophecy,  Apocalyptic and Symbolic literature</a:t>
            </a:r>
          </a:p>
          <a:p>
            <a:r>
              <a:rPr lang="en-US" dirty="0" smtClean="0"/>
              <a:t>Song and Drama</a:t>
            </a:r>
          </a:p>
          <a:p>
            <a:r>
              <a:rPr lang="en-US" dirty="0" smtClean="0"/>
              <a:t>Gospels</a:t>
            </a:r>
          </a:p>
          <a:p>
            <a:r>
              <a:rPr lang="en-US" dirty="0" smtClean="0"/>
              <a:t>Epistles</a:t>
            </a:r>
          </a:p>
          <a:p>
            <a:r>
              <a:rPr lang="en-US" dirty="0" smtClean="0"/>
              <a:t>Theological and Apologetic literature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Covenant?</a:t>
            </a:r>
            <a:endParaRPr lang="en-US" dirty="0"/>
          </a:p>
        </p:txBody>
      </p:sp>
      <p:sp>
        <p:nvSpPr>
          <p:cNvPr id="3" name="Content Placeholder 2"/>
          <p:cNvSpPr>
            <a:spLocks noGrp="1"/>
          </p:cNvSpPr>
          <p:nvPr>
            <p:ph sz="quarter" idx="1"/>
          </p:nvPr>
        </p:nvSpPr>
        <p:spPr/>
        <p:txBody>
          <a:bodyPr/>
          <a:lstStyle/>
          <a:p>
            <a:r>
              <a:rPr lang="en-US" dirty="0" smtClean="0"/>
              <a:t>Old Covenant (Law)</a:t>
            </a:r>
          </a:p>
          <a:p>
            <a:r>
              <a:rPr lang="en-US" dirty="0" smtClean="0"/>
              <a:t>New Covenant (Christ)</a:t>
            </a:r>
          </a:p>
          <a:p>
            <a:r>
              <a:rPr lang="en-US" dirty="0" smtClean="0"/>
              <a:t>Creation / </a:t>
            </a:r>
            <a:r>
              <a:rPr lang="en-US" dirty="0" err="1" smtClean="0"/>
              <a:t>Adamic</a:t>
            </a:r>
            <a:endParaRPr lang="en-US" dirty="0" smtClean="0"/>
          </a:p>
          <a:p>
            <a:r>
              <a:rPr lang="en-US" dirty="0" err="1" smtClean="0"/>
              <a:t>Noahic</a:t>
            </a:r>
            <a:endParaRPr lang="en-US" dirty="0" smtClean="0"/>
          </a:p>
          <a:p>
            <a:r>
              <a:rPr lang="en-US" dirty="0" err="1" smtClean="0"/>
              <a:t>Abrahamic</a:t>
            </a:r>
            <a:endParaRPr lang="en-US" dirty="0" smtClean="0"/>
          </a:p>
          <a:p>
            <a:r>
              <a:rPr lang="en-US" dirty="0" smtClean="0"/>
              <a:t>Davidic</a:t>
            </a:r>
          </a:p>
          <a:p>
            <a:r>
              <a:rPr lang="en-US" dirty="0" smtClean="0"/>
              <a:t>With Israel or with the Church or both?</a:t>
            </a:r>
          </a:p>
          <a:p>
            <a:r>
              <a:rPr lang="en-US" dirty="0" smtClean="0"/>
              <a:t>Conditional or Unconditional promises?</a:t>
            </a:r>
          </a:p>
          <a:p>
            <a:r>
              <a:rPr lang="en-US" dirty="0" smtClean="0"/>
              <a:t>Eternal covenant or ‘passing away’?</a:t>
            </a:r>
          </a:p>
          <a:p>
            <a:r>
              <a:rPr lang="en-US" dirty="0" smtClean="0"/>
              <a:t>How is faith involved?</a:t>
            </a:r>
          </a:p>
          <a:p>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Spiritual/ Physical / Allegorical / Typological</a:t>
            </a:r>
            <a:endParaRPr lang="en-US" sz="2800" dirty="0"/>
          </a:p>
        </p:txBody>
      </p:sp>
      <p:sp>
        <p:nvSpPr>
          <p:cNvPr id="3" name="Content Placeholder 2"/>
          <p:cNvSpPr>
            <a:spLocks noGrp="1"/>
          </p:cNvSpPr>
          <p:nvPr>
            <p:ph sz="quarter" idx="1"/>
          </p:nvPr>
        </p:nvSpPr>
        <p:spPr/>
        <p:txBody>
          <a:bodyPr>
            <a:normAutofit lnSpcReduction="10000"/>
          </a:bodyPr>
          <a:lstStyle/>
          <a:p>
            <a:r>
              <a:rPr lang="en-US" dirty="0" smtClean="0"/>
              <a:t>Physical – to be literally fulfilled in this life, here and now, such as inheriting the land of Canaan</a:t>
            </a:r>
            <a:br>
              <a:rPr lang="en-US" dirty="0" smtClean="0"/>
            </a:br>
            <a:endParaRPr lang="en-US" dirty="0" smtClean="0"/>
          </a:p>
          <a:p>
            <a:r>
              <a:rPr lang="en-US" dirty="0" smtClean="0"/>
              <a:t>Spiritual – inheriting the image of God in Christ and eternal life and the treasures of the age to come</a:t>
            </a:r>
            <a:br>
              <a:rPr lang="en-US" dirty="0" smtClean="0"/>
            </a:br>
            <a:endParaRPr lang="en-US" dirty="0" smtClean="0"/>
          </a:p>
          <a:p>
            <a:r>
              <a:rPr lang="en-US" dirty="0" smtClean="0"/>
              <a:t>Allegorical – where a physical thing ‘stands for’ or is an allegory of a spiritual thing – Mt. Zion, Jordan</a:t>
            </a:r>
            <a:br>
              <a:rPr lang="en-US" dirty="0" smtClean="0"/>
            </a:br>
            <a:endParaRPr lang="en-US" dirty="0" smtClean="0"/>
          </a:p>
          <a:p>
            <a:r>
              <a:rPr lang="en-US" dirty="0" smtClean="0"/>
              <a:t>Typological – where one thing is a type and its fulfillment is the ‘anti-type’ e.g. Melchizedek is a type of Christ (who is the fulfillment or the anti-type)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270</TotalTime>
  <Words>825</Words>
  <Application>Microsoft Office PowerPoint</Application>
  <PresentationFormat>On-screen Show (4:3)</PresentationFormat>
  <Paragraphs>83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Origin</vt:lpstr>
      <vt:lpstr>Homiletics – The Tools Of The Trade</vt:lpstr>
      <vt:lpstr>Prayer</vt:lpstr>
      <vt:lpstr>The Anointing</vt:lpstr>
      <vt:lpstr>Thinking….</vt:lpstr>
      <vt:lpstr>Choosing The Passage</vt:lpstr>
      <vt:lpstr>Studying The Passage</vt:lpstr>
      <vt:lpstr>Types of Bible Literature</vt:lpstr>
      <vt:lpstr>Which Covenant?</vt:lpstr>
      <vt:lpstr>Spiritual/ Physical / Allegorical / Typological</vt:lpstr>
      <vt:lpstr>Bible Study Tools</vt:lpstr>
      <vt:lpstr>The Passage As a Whole</vt:lpstr>
      <vt:lpstr>Finding The Application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Homiletics – The Tools Of The Trade</dc:title>
  <dc:creator>John Edmiston</dc:creator>
  <cp:lastModifiedBy>John Edmiston</cp:lastModifiedBy>
  <cp:revision>22</cp:revision>
  <dcterms:created xsi:type="dcterms:W3CDTF">2010-01-25T19:20:05Z</dcterms:created>
  <dcterms:modified xsi:type="dcterms:W3CDTF">2010-01-25T23:50:54Z</dcterms:modified>
</cp:coreProperties>
</file>