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58" r:id="rId5"/>
    <p:sldId id="259" r:id="rId6"/>
    <p:sldId id="263" r:id="rId7"/>
    <p:sldId id="264" r:id="rId8"/>
    <p:sldId id="260" r:id="rId9"/>
    <p:sldId id="262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9" d="100"/>
          <a:sy n="119" d="100"/>
        </p:scale>
        <p:origin x="-76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 sz="2982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US" sz="2000" dirty="0">
                <a:solidFill>
                  <a:srgbClr val="FF0000"/>
                </a:solidFill>
              </a:rPr>
              <a:t>Where are all the 
</a:t>
            </a:r>
            <a:r>
              <a:rPr lang="en-US" sz="2000" dirty="0" smtClean="0">
                <a:solidFill>
                  <a:srgbClr val="FF0000"/>
                </a:solidFill>
              </a:rPr>
              <a:t>Non-Christians </a:t>
            </a:r>
            <a:r>
              <a:rPr lang="en-US" sz="2000" dirty="0">
                <a:solidFill>
                  <a:srgbClr val="FF0000"/>
                </a:solidFill>
              </a:rPr>
              <a:t>?</a:t>
            </a:r>
          </a:p>
        </c:rich>
      </c:tx>
      <c:layout>
        <c:manualLayout>
          <c:xMode val="edge"/>
          <c:yMode val="edge"/>
          <c:x val="0.69718309859154948"/>
          <c:y val="2.1089630931458703E-2"/>
        </c:manualLayout>
      </c:layout>
      <c:spPr>
        <a:noFill/>
        <a:ln w="39352">
          <a:noFill/>
        </a:ln>
      </c:spPr>
    </c:title>
    <c:plotArea>
      <c:layout>
        <c:manualLayout>
          <c:layoutTarget val="inner"/>
          <c:xMode val="edge"/>
          <c:yMode val="edge"/>
          <c:x val="0.26760563380281688"/>
          <c:y val="0.27768014059753954"/>
          <c:w val="0.36820925553319916"/>
          <c:h val="0.64323374340949047"/>
        </c:manualLayout>
      </c:layout>
      <c:pieChart>
        <c:varyColors val="1"/>
        <c:ser>
          <c:idx val="0"/>
          <c:order val="0"/>
          <c:spPr>
            <a:solidFill>
              <a:srgbClr val="FF0000"/>
            </a:solidFill>
            <a:ln w="19676">
              <a:solidFill>
                <a:srgbClr val="000000"/>
              </a:solidFill>
              <a:prstDash val="solid"/>
            </a:ln>
          </c:spPr>
          <c:dPt>
            <c:idx val="0"/>
            <c:spPr>
              <a:solidFill>
                <a:srgbClr val="808000"/>
              </a:solidFill>
              <a:ln w="19676">
                <a:solidFill>
                  <a:srgbClr val="000000"/>
                </a:solidFill>
                <a:prstDash val="solid"/>
              </a:ln>
            </c:spPr>
          </c:dPt>
          <c:dPt>
            <c:idx val="1"/>
            <c:spPr>
              <a:solidFill>
                <a:srgbClr val="008000"/>
              </a:solidFill>
              <a:ln w="19676">
                <a:solidFill>
                  <a:srgbClr val="000000"/>
                </a:solidFill>
                <a:prstDash val="solid"/>
              </a:ln>
            </c:spPr>
          </c:dPt>
          <c:dPt>
            <c:idx val="2"/>
            <c:spPr>
              <a:solidFill>
                <a:srgbClr val="339966"/>
              </a:solidFill>
              <a:ln w="19676">
                <a:solidFill>
                  <a:srgbClr val="000000"/>
                </a:solidFill>
                <a:prstDash val="solid"/>
              </a:ln>
            </c:spPr>
          </c:dPt>
          <c:dPt>
            <c:idx val="3"/>
            <c:spPr>
              <a:solidFill>
                <a:srgbClr val="99CC00"/>
              </a:solidFill>
              <a:ln w="19676">
                <a:solidFill>
                  <a:srgbClr val="000000"/>
                </a:solidFill>
                <a:prstDash val="solid"/>
              </a:ln>
            </c:spPr>
          </c:dPt>
          <c:dPt>
            <c:idx val="4"/>
            <c:spPr>
              <a:solidFill>
                <a:srgbClr val="808000"/>
              </a:solidFill>
              <a:ln w="19676">
                <a:solidFill>
                  <a:srgbClr val="000000"/>
                </a:solidFill>
                <a:prstDash val="solid"/>
              </a:ln>
            </c:spPr>
          </c:dPt>
          <c:dPt>
            <c:idx val="5"/>
            <c:spPr>
              <a:solidFill>
                <a:srgbClr val="008000"/>
              </a:solidFill>
              <a:ln w="19676">
                <a:solidFill>
                  <a:srgbClr val="000000"/>
                </a:solidFill>
                <a:prstDash val="solid"/>
              </a:ln>
            </c:spPr>
          </c:dPt>
          <c:dPt>
            <c:idx val="6"/>
            <c:spPr>
              <a:solidFill>
                <a:srgbClr val="339966"/>
              </a:solidFill>
              <a:ln w="19676">
                <a:solidFill>
                  <a:srgbClr val="000000"/>
                </a:solidFill>
                <a:prstDash val="solid"/>
              </a:ln>
            </c:spPr>
          </c:dPt>
          <c:dPt>
            <c:idx val="7"/>
            <c:spPr>
              <a:solidFill>
                <a:srgbClr val="99CC00"/>
              </a:solidFill>
              <a:ln w="19676">
                <a:solidFill>
                  <a:srgbClr val="000000"/>
                </a:solidFill>
                <a:prstDash val="solid"/>
              </a:ln>
            </c:spPr>
          </c:dPt>
          <c:dPt>
            <c:idx val="8"/>
            <c:spPr>
              <a:solidFill>
                <a:srgbClr val="808000"/>
              </a:solidFill>
              <a:ln w="19676">
                <a:solidFill>
                  <a:srgbClr val="000000"/>
                </a:solidFill>
                <a:prstDash val="solid"/>
              </a:ln>
            </c:spPr>
          </c:dPt>
          <c:dPt>
            <c:idx val="9"/>
            <c:spPr>
              <a:solidFill>
                <a:srgbClr val="008000"/>
              </a:solidFill>
              <a:ln w="19676">
                <a:solidFill>
                  <a:srgbClr val="000000"/>
                </a:solidFill>
                <a:prstDash val="solid"/>
              </a:ln>
            </c:spPr>
          </c:dPt>
          <c:dPt>
            <c:idx val="10"/>
            <c:spPr>
              <a:solidFill>
                <a:srgbClr val="339966"/>
              </a:solidFill>
              <a:ln w="19676">
                <a:solidFill>
                  <a:srgbClr val="000000"/>
                </a:solidFill>
                <a:prstDash val="solid"/>
              </a:ln>
            </c:spPr>
          </c:dPt>
          <c:dPt>
            <c:idx val="12"/>
            <c:spPr>
              <a:solidFill>
                <a:srgbClr val="FF9900"/>
              </a:solidFill>
              <a:ln w="19676">
                <a:solidFill>
                  <a:srgbClr val="000000"/>
                </a:solidFill>
                <a:prstDash val="solid"/>
              </a:ln>
            </c:spPr>
          </c:dPt>
          <c:dPt>
            <c:idx val="13"/>
            <c:spPr>
              <a:solidFill>
                <a:srgbClr val="FFCC00"/>
              </a:solidFill>
              <a:ln w="19676">
                <a:solidFill>
                  <a:srgbClr val="000000"/>
                </a:solidFill>
                <a:prstDash val="solid"/>
              </a:ln>
            </c:spPr>
          </c:dPt>
          <c:dPt>
            <c:idx val="14"/>
            <c:spPr>
              <a:solidFill>
                <a:srgbClr val="008080"/>
              </a:solidFill>
              <a:ln w="19676">
                <a:solidFill>
                  <a:srgbClr val="000000"/>
                </a:solidFill>
                <a:prstDash val="solid"/>
              </a:ln>
            </c:spPr>
          </c:dPt>
          <c:dPt>
            <c:idx val="15"/>
            <c:spPr>
              <a:solidFill>
                <a:srgbClr val="33CCCC"/>
              </a:solidFill>
              <a:ln w="19676">
                <a:solidFill>
                  <a:srgbClr val="000000"/>
                </a:solidFill>
                <a:prstDash val="solid"/>
              </a:ln>
            </c:spPr>
          </c:dPt>
          <c:dPt>
            <c:idx val="16"/>
            <c:spPr>
              <a:solidFill>
                <a:srgbClr val="FF99CC"/>
              </a:solidFill>
              <a:ln w="19676">
                <a:solidFill>
                  <a:srgbClr val="000000"/>
                </a:solidFill>
                <a:prstDash val="solid"/>
              </a:ln>
            </c:spPr>
          </c:dPt>
          <c:dPt>
            <c:idx val="17"/>
            <c:spPr>
              <a:solidFill>
                <a:srgbClr val="CC99FF"/>
              </a:solidFill>
              <a:ln w="19676">
                <a:solidFill>
                  <a:srgbClr val="000000"/>
                </a:solidFill>
                <a:prstDash val="solid"/>
              </a:ln>
            </c:spPr>
          </c:dPt>
          <c:dLbls>
            <c:dLbl>
              <c:idx val="0"/>
              <c:layout>
                <c:manualLayout>
                  <c:x val="0.10407281373905039"/>
                  <c:y val="8.9775925725065292E-2"/>
                </c:manualLayout>
              </c:layout>
              <c:numFmt formatCode="0%" sourceLinked="0"/>
              <c:spPr>
                <a:noFill/>
                <a:ln w="39352">
                  <a:noFill/>
                </a:ln>
              </c:spPr>
              <c:txPr>
                <a:bodyPr/>
                <a:lstStyle/>
                <a:p>
                  <a:pPr>
                    <a:defRPr sz="3486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dLblPos val="bestFit"/>
              <c:showCatName val="1"/>
              <c:showPercent val="1"/>
            </c:dLbl>
            <c:dLbl>
              <c:idx val="1"/>
              <c:layout>
                <c:manualLayout>
                  <c:x val="9.0710466008593449E-2"/>
                  <c:y val="-3.5702113872225091E-2"/>
                </c:manualLayout>
              </c:layout>
              <c:numFmt formatCode="0%" sourceLinked="0"/>
              <c:spPr>
                <a:noFill/>
                <a:ln w="39352">
                  <a:noFill/>
                </a:ln>
              </c:spPr>
              <c:txPr>
                <a:bodyPr/>
                <a:lstStyle/>
                <a:p>
                  <a:pPr>
                    <a:defRPr sz="3176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dLblPos val="bestFit"/>
              <c:showCatName val="1"/>
              <c:showPercent val="1"/>
            </c:dLbl>
            <c:dLbl>
              <c:idx val="2"/>
              <c:layout>
                <c:manualLayout>
                  <c:x val="0.11352677784019512"/>
                  <c:y val="5.7117946804647142E-3"/>
                </c:manualLayout>
              </c:layout>
              <c:numFmt formatCode="0%" sourceLinked="0"/>
              <c:spPr>
                <a:noFill/>
                <a:ln w="39352">
                  <a:noFill/>
                </a:ln>
              </c:spPr>
              <c:txPr>
                <a:bodyPr/>
                <a:lstStyle/>
                <a:p>
                  <a:pPr>
                    <a:defRPr sz="1588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dLblPos val="bestFit"/>
              <c:showCatName val="1"/>
              <c:showPercent val="1"/>
            </c:dLbl>
            <c:dLbl>
              <c:idx val="3"/>
              <c:layout>
                <c:manualLayout>
                  <c:x val="6.7499000188928704E-3"/>
                  <c:y val="2.8107413662863466E-3"/>
                </c:manualLayout>
              </c:layout>
              <c:numFmt formatCode="0%" sourceLinked="0"/>
              <c:spPr>
                <a:noFill/>
                <a:ln w="39352">
                  <a:noFill/>
                </a:ln>
              </c:spPr>
              <c:txPr>
                <a:bodyPr/>
                <a:lstStyle/>
                <a:p>
                  <a:pPr>
                    <a:defRPr sz="1588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dLblPos val="bestFit"/>
              <c:showCatName val="1"/>
              <c:showPercent val="1"/>
            </c:dLbl>
            <c:dLbl>
              <c:idx val="4"/>
              <c:layout>
                <c:manualLayout>
                  <c:x val="-4.7730503439285789E-2"/>
                  <c:y val="3.637360365152835E-2"/>
                </c:manualLayout>
              </c:layout>
              <c:numFmt formatCode="0%" sourceLinked="0"/>
              <c:spPr>
                <a:noFill/>
                <a:ln w="39352">
                  <a:noFill/>
                </a:ln>
              </c:spPr>
              <c:txPr>
                <a:bodyPr/>
                <a:lstStyle/>
                <a:p>
                  <a:pPr>
                    <a:defRPr sz="1588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dLblPos val="bestFit"/>
              <c:showCatName val="1"/>
              <c:showPercent val="1"/>
            </c:dLbl>
            <c:dLbl>
              <c:idx val="5"/>
              <c:layout>
                <c:manualLayout>
                  <c:x val="-0.13258346237218913"/>
                  <c:y val="4.466316853003649E-2"/>
                </c:manualLayout>
              </c:layout>
              <c:numFmt formatCode="0%" sourceLinked="0"/>
              <c:spPr>
                <a:noFill/>
                <a:ln w="39352">
                  <a:noFill/>
                </a:ln>
              </c:spPr>
              <c:txPr>
                <a:bodyPr/>
                <a:lstStyle/>
                <a:p>
                  <a:pPr>
                    <a:defRPr sz="1588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dLblPos val="bestFit"/>
              <c:showCatName val="1"/>
              <c:showPercent val="1"/>
            </c:dLbl>
            <c:dLbl>
              <c:idx val="6"/>
              <c:layout>
                <c:manualLayout>
                  <c:x val="-0.10650796925000391"/>
                  <c:y val="3.5233357172902692E-2"/>
                </c:manualLayout>
              </c:layout>
              <c:tx>
                <c:rich>
                  <a:bodyPr/>
                  <a:lstStyle/>
                  <a:p>
                    <a:pPr>
                      <a:defRPr sz="1433" b="0" i="0" u="none" strike="noStrike" baseline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/>
                      <a:t>Vietnam 2%</a:t>
                    </a:r>
                  </a:p>
                </c:rich>
              </c:tx>
              <c:spPr>
                <a:noFill/>
                <a:ln w="39352">
                  <a:noFill/>
                </a:ln>
              </c:spPr>
              <c:dLblPos val="bestFit"/>
            </c:dLbl>
            <c:dLbl>
              <c:idx val="7"/>
              <c:layout>
                <c:manualLayout>
                  <c:x val="-0.12584820502138896"/>
                  <c:y val="-1.4254249897391252E-2"/>
                </c:manualLayout>
              </c:layout>
              <c:tx>
                <c:rich>
                  <a:bodyPr/>
                  <a:lstStyle/>
                  <a:p>
                    <a:pPr>
                      <a:defRPr sz="1433" b="0" i="0" u="none" strike="noStrike" baseline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/>
                      <a:t>Iran 2%</a:t>
                    </a:r>
                  </a:p>
                </c:rich>
              </c:tx>
              <c:spPr>
                <a:noFill/>
                <a:ln w="39352">
                  <a:noFill/>
                </a:ln>
              </c:spPr>
              <c:dLblPos val="bestFit"/>
            </c:dLbl>
            <c:dLbl>
              <c:idx val="8"/>
              <c:layout>
                <c:manualLayout>
                  <c:x val="-0.10161215137622573"/>
                  <c:y val="-6.3600388617709613E-2"/>
                </c:manualLayout>
              </c:layout>
              <c:tx>
                <c:rich>
                  <a:bodyPr/>
                  <a:lstStyle/>
                  <a:p>
                    <a:pPr>
                      <a:defRPr sz="1433" b="0" i="0" u="none" strike="noStrike" baseline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/>
                      <a:t>Turkey 2%</a:t>
                    </a:r>
                  </a:p>
                </c:rich>
              </c:tx>
              <c:spPr>
                <a:noFill/>
                <a:ln w="39352">
                  <a:noFill/>
                </a:ln>
              </c:spPr>
              <c:dLblPos val="bestFit"/>
            </c:dLbl>
            <c:dLbl>
              <c:idx val="9"/>
              <c:layout>
                <c:manualLayout>
                  <c:x val="-8.00390362417049E-2"/>
                  <c:y val="-8.1593761830717954E-2"/>
                </c:manualLayout>
              </c:layout>
              <c:tx>
                <c:rich>
                  <a:bodyPr/>
                  <a:lstStyle/>
                  <a:p>
                    <a:pPr>
                      <a:defRPr sz="1278" b="0" i="0" u="none" strike="noStrike" baseline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/>
                      <a:t>Thailand 1%</a:t>
                    </a:r>
                  </a:p>
                </c:rich>
              </c:tx>
              <c:spPr>
                <a:noFill/>
                <a:ln w="39352">
                  <a:noFill/>
                </a:ln>
              </c:spPr>
              <c:dLblPos val="bestFit"/>
            </c:dLbl>
            <c:dLbl>
              <c:idx val="10"/>
              <c:layout>
                <c:manualLayout>
                  <c:x val="-2.38451102170412E-2"/>
                  <c:y val="4.7143295706703579E-3"/>
                </c:manualLayout>
              </c:layout>
              <c:numFmt formatCode="0%" sourceLinked="0"/>
              <c:spPr>
                <a:noFill/>
                <a:ln w="39352">
                  <a:noFill/>
                </a:ln>
              </c:spPr>
              <c:txPr>
                <a:bodyPr/>
                <a:lstStyle/>
                <a:p>
                  <a:pPr>
                    <a:defRPr sz="1859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dLblPos val="bestFit"/>
              <c:showCatName val="1"/>
              <c:showPercent val="1"/>
            </c:dLbl>
            <c:dLbl>
              <c:idx val="11"/>
              <c:layout>
                <c:manualLayout>
                  <c:x val="-0.17651786769363459"/>
                  <c:y val="-0.15414055625644899"/>
                </c:manualLayout>
              </c:layout>
              <c:dLblPos val="bestFit"/>
              <c:showCatName val="1"/>
              <c:showPercent val="1"/>
            </c:dLbl>
            <c:dLbl>
              <c:idx val="12"/>
              <c:layout>
                <c:manualLayout>
                  <c:x val="-0.15497826795733921"/>
                  <c:y val="-0.17487479077240897"/>
                </c:manualLayout>
              </c:layout>
              <c:dLblPos val="bestFit"/>
              <c:showCatName val="1"/>
              <c:showPercent val="1"/>
            </c:dLbl>
            <c:dLbl>
              <c:idx val="13"/>
              <c:layout>
                <c:manualLayout>
                  <c:x val="-0.10201482465410544"/>
                  <c:y val="-0.17588275261136829"/>
                </c:manualLayout>
              </c:layout>
              <c:tx>
                <c:rich>
                  <a:bodyPr/>
                  <a:lstStyle/>
                  <a:p>
                    <a:pPr>
                      <a:defRPr sz="1859" b="0" i="0" u="none" strike="noStrike" baseline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/>
                      <a:t>Rest of Africa
7%</a:t>
                    </a:r>
                  </a:p>
                </c:rich>
              </c:tx>
              <c:spPr>
                <a:noFill/>
                <a:ln w="39352">
                  <a:noFill/>
                </a:ln>
              </c:spPr>
              <c:dLblPos val="bestFit"/>
            </c:dLbl>
            <c:dLbl>
              <c:idx val="14"/>
              <c:layout>
                <c:manualLayout>
                  <c:x val="-1.6794553345988256E-2"/>
                  <c:y val="-0.10210514927742599"/>
                </c:manualLayout>
              </c:layout>
              <c:numFmt formatCode="0%" sourceLinked="0"/>
              <c:spPr>
                <a:noFill/>
                <a:ln w="39352">
                  <a:noFill/>
                </a:ln>
              </c:spPr>
              <c:txPr>
                <a:bodyPr/>
                <a:lstStyle/>
                <a:p>
                  <a:pPr>
                    <a:defRPr sz="1433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dLblPos val="bestFit"/>
              <c:showCatName val="1"/>
              <c:showPercent val="1"/>
            </c:dLbl>
            <c:dLbl>
              <c:idx val="15"/>
              <c:layout>
                <c:manualLayout>
                  <c:x val="5.6356715723878313E-2"/>
                  <c:y val="-0.10678952309290467"/>
                </c:manualLayout>
              </c:layout>
              <c:tx>
                <c:rich>
                  <a:bodyPr/>
                  <a:lstStyle/>
                  <a:p>
                    <a:pPr>
                      <a:defRPr sz="1588" b="0" i="0" u="none" strike="noStrike" baseline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/>
                      <a:t>Rest of Europe
4%</a:t>
                    </a:r>
                  </a:p>
                </c:rich>
              </c:tx>
              <c:spPr>
                <a:noFill/>
                <a:ln w="39352">
                  <a:noFill/>
                </a:ln>
              </c:spPr>
              <c:dLblPos val="bestFit"/>
            </c:dLbl>
            <c:dLbl>
              <c:idx val="16"/>
              <c:layout>
                <c:manualLayout>
                  <c:x val="0.14998447968065734"/>
                  <c:y val="-0.16504406274504588"/>
                </c:manualLayout>
              </c:layout>
              <c:dLblPos val="bestFit"/>
              <c:showCatName val="1"/>
              <c:showPercent val="1"/>
            </c:dLbl>
            <c:dLbl>
              <c:idx val="17"/>
              <c:layout>
                <c:manualLayout>
                  <c:x val="0.12248333504094082"/>
                  <c:y val="-9.9618657391834578E-2"/>
                </c:manualLayout>
              </c:layout>
              <c:dLblPos val="bestFit"/>
              <c:showCatName val="1"/>
              <c:showPercent val="1"/>
            </c:dLbl>
            <c:dLbl>
              <c:idx val="18"/>
              <c:layout>
                <c:manualLayout>
                  <c:x val="0.13036423883307688"/>
                  <c:y val="-2.5460603906725856E-2"/>
                </c:manualLayout>
              </c:layout>
              <c:dLblPos val="bestFit"/>
              <c:showCatName val="1"/>
              <c:showPercent val="1"/>
            </c:dLbl>
            <c:numFmt formatCode="0%" sourceLinked="0"/>
            <c:spPr>
              <a:noFill/>
              <a:ln w="39352">
                <a:noFill/>
              </a:ln>
            </c:spPr>
            <c:txPr>
              <a:bodyPr/>
              <a:lstStyle/>
              <a:p>
                <a:pPr>
                  <a:defRPr sz="1278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en-US"/>
              </a:p>
            </c:txPr>
            <c:dLblPos val="outEnd"/>
            <c:showCatName val="1"/>
            <c:showPercent val="1"/>
            <c:showLeaderLines val="1"/>
          </c:dLbls>
          <c:cat>
            <c:strRef>
              <c:f>'Where are NC Data'!$E$3:$E$21</c:f>
              <c:strCache>
                <c:ptCount val="19"/>
                <c:pt idx="0">
                  <c:v>China</c:v>
                </c:pt>
                <c:pt idx="1">
                  <c:v>India</c:v>
                </c:pt>
                <c:pt idx="2">
                  <c:v>Indonesia</c:v>
                </c:pt>
                <c:pt idx="3">
                  <c:v>Pakistan</c:v>
                </c:pt>
                <c:pt idx="4">
                  <c:v>Bangladesh</c:v>
                </c:pt>
                <c:pt idx="5">
                  <c:v>Japan</c:v>
                </c:pt>
                <c:pt idx="6">
                  <c:v>Vietnam</c:v>
                </c:pt>
                <c:pt idx="7">
                  <c:v>Iran</c:v>
                </c:pt>
                <c:pt idx="8">
                  <c:v>Turkey</c:v>
                </c:pt>
                <c:pt idx="9">
                  <c:v>Thailand</c:v>
                </c:pt>
                <c:pt idx="10">
                  <c:v>Rest of Asia</c:v>
                </c:pt>
                <c:pt idx="11">
                  <c:v>Egypt</c:v>
                </c:pt>
                <c:pt idx="12">
                  <c:v>Nigeria</c:v>
                </c:pt>
                <c:pt idx="13">
                  <c:v>Africa (less Egypt &amp; Nigeria)</c:v>
                </c:pt>
                <c:pt idx="14">
                  <c:v>Russia</c:v>
                </c:pt>
                <c:pt idx="15">
                  <c:v>Europe (less Russia)</c:v>
                </c:pt>
                <c:pt idx="16">
                  <c:v>North America</c:v>
                </c:pt>
                <c:pt idx="17">
                  <c:v>Latin America</c:v>
                </c:pt>
                <c:pt idx="18">
                  <c:v>Pacific</c:v>
                </c:pt>
              </c:strCache>
            </c:strRef>
          </c:cat>
          <c:val>
            <c:numRef>
              <c:f>'Where are NC Data'!$F$3:$F$21</c:f>
              <c:numCache>
                <c:formatCode>General</c:formatCode>
                <c:ptCount val="19"/>
                <c:pt idx="0">
                  <c:v>1.1135999999999997</c:v>
                </c:pt>
                <c:pt idx="1">
                  <c:v>0.93700000000000017</c:v>
                </c:pt>
                <c:pt idx="2">
                  <c:v>0.17640000000000003</c:v>
                </c:pt>
                <c:pt idx="3">
                  <c:v>0.14655000000000001</c:v>
                </c:pt>
                <c:pt idx="4">
                  <c:v>0.11915999999999999</c:v>
                </c:pt>
                <c:pt idx="5">
                  <c:v>0.11808000000000002</c:v>
                </c:pt>
                <c:pt idx="6">
                  <c:v>7.2522000000000017E-2</c:v>
                </c:pt>
                <c:pt idx="7">
                  <c:v>6.7796000000000037E-2</c:v>
                </c:pt>
                <c:pt idx="8">
                  <c:v>6.6799000000000025E-2</c:v>
                </c:pt>
                <c:pt idx="9">
                  <c:v>6.0024000000000015E-2</c:v>
                </c:pt>
                <c:pt idx="10">
                  <c:v>0.49655700000000058</c:v>
                </c:pt>
                <c:pt idx="11">
                  <c:v>5.9160000000000018E-2</c:v>
                </c:pt>
                <c:pt idx="12">
                  <c:v>5.1700000000000003E-2</c:v>
                </c:pt>
                <c:pt idx="13">
                  <c:v>0.29383880000000012</c:v>
                </c:pt>
                <c:pt idx="14">
                  <c:v>6.4400000000000013E-2</c:v>
                </c:pt>
                <c:pt idx="15">
                  <c:v>0.14651220000000001</c:v>
                </c:pt>
                <c:pt idx="16">
                  <c:v>5.69664E-2</c:v>
                </c:pt>
                <c:pt idx="17">
                  <c:v>4.30853E-2</c:v>
                </c:pt>
                <c:pt idx="18">
                  <c:v>8.3571000000000045E-3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  <c:spPr>
        <a:noFill/>
        <a:ln w="39352">
          <a:noFill/>
        </a:ln>
      </c:spPr>
    </c:plotArea>
    <c:plotVisOnly val="1"/>
    <c:dispBlanksAs val="zero"/>
  </c:chart>
  <c:spPr>
    <a:noFill/>
    <a:ln>
      <a:noFill/>
    </a:ln>
  </c:spPr>
  <c:txPr>
    <a:bodyPr/>
    <a:lstStyle/>
    <a:p>
      <a:pPr>
        <a:defRPr sz="1782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E8EE8012-7527-4F5E-8642-3A735AE9E20C}" type="datetimeFigureOut">
              <a:rPr lang="en-US" smtClean="0"/>
              <a:t>6/21/2010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55E623C1-7E55-4309-B2BE-E94585D26008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E8012-7527-4F5E-8642-3A735AE9E20C}" type="datetimeFigureOut">
              <a:rPr lang="en-US" smtClean="0"/>
              <a:t>6/21/2010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623C1-7E55-4309-B2BE-E94585D260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E8012-7527-4F5E-8642-3A735AE9E20C}" type="datetimeFigureOut">
              <a:rPr lang="en-US" smtClean="0"/>
              <a:t>6/21/2010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623C1-7E55-4309-B2BE-E94585D2600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E8012-7527-4F5E-8642-3A735AE9E20C}" type="datetimeFigureOut">
              <a:rPr lang="en-US" smtClean="0"/>
              <a:t>6/21/2010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623C1-7E55-4309-B2BE-E94585D2600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E8EE8012-7527-4F5E-8642-3A735AE9E20C}" type="datetimeFigureOut">
              <a:rPr lang="en-US" smtClean="0"/>
              <a:t>6/21/2010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55E623C1-7E55-4309-B2BE-E94585D2600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E8012-7527-4F5E-8642-3A735AE9E20C}" type="datetimeFigureOut">
              <a:rPr lang="en-US" smtClean="0"/>
              <a:t>6/21/2010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623C1-7E55-4309-B2BE-E94585D2600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E8012-7527-4F5E-8642-3A735AE9E20C}" type="datetimeFigureOut">
              <a:rPr lang="en-US" smtClean="0"/>
              <a:t>6/21/2010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623C1-7E55-4309-B2BE-E94585D26008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E8012-7527-4F5E-8642-3A735AE9E20C}" type="datetimeFigureOut">
              <a:rPr lang="en-US" smtClean="0"/>
              <a:t>6/21/2010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623C1-7E55-4309-B2BE-E94585D26008}" type="slidenum">
              <a:rPr lang="en-US" smtClean="0"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E8012-7527-4F5E-8642-3A735AE9E20C}" type="datetimeFigureOut">
              <a:rPr lang="en-US" smtClean="0"/>
              <a:t>6/21/2010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623C1-7E55-4309-B2BE-E94585D26008}" type="slidenum">
              <a:rPr lang="en-US" smtClean="0"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E8012-7527-4F5E-8642-3A735AE9E20C}" type="datetimeFigureOut">
              <a:rPr lang="en-US" smtClean="0"/>
              <a:t>6/21/2010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623C1-7E55-4309-B2BE-E94585D2600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E8012-7527-4F5E-8642-3A735AE9E20C}" type="datetimeFigureOut">
              <a:rPr lang="en-US" smtClean="0"/>
              <a:t>6/21/2010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623C1-7E55-4309-B2BE-E94585D2600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8EE8012-7527-4F5E-8642-3A735AE9E20C}" type="datetimeFigureOut">
              <a:rPr lang="en-US" smtClean="0"/>
              <a:t>6/21/2010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5E623C1-7E55-4309-B2BE-E94585D26008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Homiletics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Missionary Sermons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Creative Approaches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Panel of missionary speakers (not just one)</a:t>
            </a:r>
          </a:p>
          <a:p>
            <a:r>
              <a:rPr lang="en-US" dirty="0" smtClean="0"/>
              <a:t>Do not just use the ‘big names’ also use normal everyday missionaries that people are more likely to love, support and identify with.</a:t>
            </a:r>
          </a:p>
          <a:p>
            <a:r>
              <a:rPr lang="en-US" dirty="0" smtClean="0"/>
              <a:t>Use compelling statistics to show the need </a:t>
            </a:r>
            <a:r>
              <a:rPr lang="en-US" dirty="0" smtClean="0"/>
              <a:t>(</a:t>
            </a:r>
            <a:r>
              <a:rPr lang="en-US" dirty="0" smtClean="0"/>
              <a:t>but briefly)</a:t>
            </a:r>
          </a:p>
          <a:p>
            <a:r>
              <a:rPr lang="en-US" dirty="0" smtClean="0"/>
              <a:t>Multi-cultural food-fest</a:t>
            </a:r>
          </a:p>
          <a:p>
            <a:r>
              <a:rPr lang="en-US" dirty="0" smtClean="0"/>
              <a:t>Video clips, displays, artifacts, compelling stories</a:t>
            </a:r>
          </a:p>
          <a:p>
            <a:r>
              <a:rPr lang="en-US" dirty="0" smtClean="0"/>
              <a:t>Show the whole story in Scripture from Abraham to Jonah to Paul to Revelation</a:t>
            </a:r>
          </a:p>
          <a:p>
            <a:r>
              <a:rPr lang="en-US" dirty="0" smtClean="0"/>
              <a:t>Portray missions as a challenge and a ‘high calling’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Pitfalls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Less than 5% of people are truly cross-cultural so do not imply that missions is “for everyone”, because it isn’t, only those God truly calls should go!</a:t>
            </a:r>
          </a:p>
          <a:p>
            <a:r>
              <a:rPr lang="en-US" dirty="0" smtClean="0"/>
              <a:t>Do not leave major questions about the gospel/need for missions unanswered in people’s minds </a:t>
            </a:r>
          </a:p>
          <a:p>
            <a:r>
              <a:rPr lang="en-US" dirty="0" smtClean="0"/>
              <a:t>Do not over-emphasize finances because that turns people off missions very quickly</a:t>
            </a:r>
          </a:p>
          <a:p>
            <a:r>
              <a:rPr lang="en-US" dirty="0" smtClean="0"/>
              <a:t>Balance the need of the Lost with God’s ability to empower those who are sent.  Don’t leave people feeling helpless and guilty.</a:t>
            </a:r>
          </a:p>
          <a:p>
            <a:r>
              <a:rPr lang="en-US" dirty="0" smtClean="0"/>
              <a:t>If cross-cultural missions is ‘not your thing’ then get someone else in to preach the sermon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Age of the Audience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400" dirty="0" smtClean="0"/>
              <a:t>Youth – Missionary Heroes, The Missionary Call, Prayer</a:t>
            </a:r>
          </a:p>
          <a:p>
            <a:r>
              <a:rPr lang="en-US" sz="2400" dirty="0" smtClean="0"/>
              <a:t>Young Adults – Call , Theological </a:t>
            </a:r>
            <a:r>
              <a:rPr lang="en-US" sz="2400" dirty="0" err="1" smtClean="0"/>
              <a:t>Qns</a:t>
            </a:r>
            <a:r>
              <a:rPr lang="en-US" sz="2400" dirty="0" smtClean="0"/>
              <a:t>, Global Vision, Giving</a:t>
            </a:r>
          </a:p>
          <a:p>
            <a:r>
              <a:rPr lang="en-US" sz="2400" dirty="0" smtClean="0"/>
              <a:t>Middle Age – Volunteering, Planned Giving,  Prayer</a:t>
            </a:r>
          </a:p>
          <a:p>
            <a:r>
              <a:rPr lang="en-US" sz="2400" dirty="0" smtClean="0"/>
              <a:t>Seniors – Using their retirement to serve in missions, Prayer</a:t>
            </a:r>
          </a:p>
          <a:p>
            <a:r>
              <a:rPr lang="en-US" sz="2400" dirty="0" smtClean="0"/>
              <a:t>New Christians – explain missions</a:t>
            </a:r>
          </a:p>
          <a:p>
            <a:r>
              <a:rPr lang="en-US" sz="2400" dirty="0" smtClean="0"/>
              <a:t>Older Christians – help them to see beyond the church walls</a:t>
            </a:r>
          </a:p>
          <a:p>
            <a:r>
              <a:rPr lang="en-US" sz="2400" dirty="0" smtClean="0"/>
              <a:t>Active Christians - Service opportunities,  using their gifts in missions in ways they cannot serve just in the local church</a:t>
            </a:r>
          </a:p>
          <a:p>
            <a:r>
              <a:rPr lang="en-US" sz="2400" dirty="0" smtClean="0"/>
              <a:t>Techies / Tradesmen etc – how their skills can be useful</a:t>
            </a:r>
          </a:p>
          <a:p>
            <a:r>
              <a:rPr lang="en-US" sz="2400" dirty="0" smtClean="0"/>
              <a:t>Entrepreneurs/ Businessmen – present dynamic missions projects that they feel are great Kingdom investments.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219200"/>
            <a:ext cx="8610600" cy="4937760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Clarifying that Christ alone as the way to salvation, that people are lost and going to Hell otherwise and that all need to hear.</a:t>
            </a:r>
          </a:p>
          <a:p>
            <a:r>
              <a:rPr lang="en-US" sz="2400" dirty="0" smtClean="0"/>
              <a:t>Mobilization of the Church into the Great Commission</a:t>
            </a:r>
          </a:p>
          <a:p>
            <a:r>
              <a:rPr lang="en-US" sz="2400" dirty="0" smtClean="0"/>
              <a:t>Connecting Christians with missions for mutual benefit</a:t>
            </a:r>
          </a:p>
          <a:p>
            <a:r>
              <a:rPr lang="en-US" sz="2400" dirty="0" smtClean="0"/>
              <a:t>Overcoming resistance to missions /missionary activity and clearing up misunderstandings created by the media.</a:t>
            </a:r>
          </a:p>
          <a:p>
            <a:r>
              <a:rPr lang="en-US" sz="2400" dirty="0" smtClean="0"/>
              <a:t>Helping Christians to get the Big Picture and to think strategically and cross-culturally with vision and purpose</a:t>
            </a:r>
          </a:p>
          <a:p>
            <a:r>
              <a:rPr lang="en-US" sz="2400" dirty="0" smtClean="0"/>
              <a:t>Realizing the needs of the Lost and the locations of the Last, the Lost and the Least and the concept of Unreached People Groups</a:t>
            </a:r>
          </a:p>
          <a:p>
            <a:r>
              <a:rPr lang="en-US" sz="2400" dirty="0" smtClean="0"/>
              <a:t>Imparting missionary values:  Faith, adventure, boldness, consecration, holiness, simplicity, renunciation, endurance of hardship, dedication to the gospel, concern for the Lost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Multi-Cultural Church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534400" cy="493776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In most churches in the LA area there will be a wide range of different nationalities,  and many will be concerned with their home countries and with the opportunities for the gospel there.</a:t>
            </a:r>
            <a:endParaRPr lang="en-US" sz="2400" dirty="0" smtClean="0"/>
          </a:p>
          <a:p>
            <a:r>
              <a:rPr lang="en-US" sz="2400" dirty="0" smtClean="0"/>
              <a:t>Our neighborhood is the whole world!</a:t>
            </a:r>
          </a:p>
          <a:p>
            <a:r>
              <a:rPr lang="en-US" sz="2400" dirty="0" smtClean="0"/>
              <a:t>LA has been called a “keystone city” for world missions.</a:t>
            </a:r>
          </a:p>
          <a:p>
            <a:r>
              <a:rPr lang="en-US" sz="2400" dirty="0" smtClean="0"/>
              <a:t>LA is also one of the main centers for Christian ministry to Jews.</a:t>
            </a:r>
          </a:p>
          <a:p>
            <a:r>
              <a:rPr lang="en-US" sz="2400" dirty="0" smtClean="0"/>
              <a:t>We should mobilize our cross-cultural assets and understanding to reach Korea, China, the Latino world, Philippines etc.</a:t>
            </a:r>
          </a:p>
          <a:p>
            <a:r>
              <a:rPr lang="en-US" sz="2400" dirty="0" smtClean="0"/>
              <a:t>Missions has gone almost extinct in Los Angeles because of the cost of doing missions here and the spiritual apathy of the evangelical church and the widespread influence of anti-missions groups (emergent church, national missions only, etc)</a:t>
            </a:r>
            <a:endParaRPr lang="en-US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Properly Define “Missionary”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 missionary is normally defined as a full-time, long-term, cross-cultural Christian worker whose work (even as part of a team) involves sharing the gospel in some way so that God’s church is extended. (Not part-time, short-term, same culture or purely humanitarian)</a:t>
            </a:r>
          </a:p>
          <a:p>
            <a:r>
              <a:rPr lang="en-US" dirty="0" smtClean="0"/>
              <a:t>This is important because “missions” has been diluted to the point of being almost unrecognizable and has largely lost its impact and mandate as a result.</a:t>
            </a:r>
          </a:p>
          <a:p>
            <a:r>
              <a:rPr lang="en-US" dirty="0" smtClean="0"/>
              <a:t>Missions is a distinct full-time calling of establishing the gospel in new parts of the world and is analogous to the office of “stranger” ( a lower order of apostle) in the NT (see 2 John &amp; 3 John) who “go out from among us to the Gentiles”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Giving To The Gospel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Giving to missions is not just giving to a person it is giving to the progress of the gospel and also covers the expenses involved in running the cross-cultural ministry. </a:t>
            </a:r>
          </a:p>
          <a:p>
            <a:r>
              <a:rPr lang="en-US" dirty="0" smtClean="0"/>
              <a:t>It is a local church’s sacrificial investment in the glorification of Christ in a way that may not tangibly benefit that local church (by making it larger)</a:t>
            </a:r>
          </a:p>
          <a:p>
            <a:r>
              <a:rPr lang="en-US" dirty="0" smtClean="0"/>
              <a:t>The benefit to the local church comes from increasing its passion, vision and reach in the world. It stops the church from becoming too inwardly focused.</a:t>
            </a:r>
          </a:p>
          <a:p>
            <a:r>
              <a:rPr lang="en-US" dirty="0" smtClean="0"/>
              <a:t>The interest in missions should flow from interest in the global progress of the gospel of Jesus Christ.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Concepts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 smtClean="0"/>
              <a:t>Uniqueness of Christ </a:t>
            </a:r>
            <a:r>
              <a:rPr lang="en-US" dirty="0" smtClean="0"/>
              <a:t>– there is “no other Name” under heaven by which men can be saved….(John 14:6, Acts 4:12,  Romans 10:8-21)</a:t>
            </a:r>
          </a:p>
          <a:p>
            <a:r>
              <a:rPr lang="en-US" b="1" dirty="0" smtClean="0"/>
              <a:t>Unreached People Group </a:t>
            </a:r>
            <a:r>
              <a:rPr lang="en-US" dirty="0" smtClean="0"/>
              <a:t>– a distinct social /ethnic group that does not have a church that is sufficiently viable to share the gospel within it and which therefore absolutely requires cross-cultural missionary work.</a:t>
            </a:r>
          </a:p>
          <a:p>
            <a:r>
              <a:rPr lang="en-US" b="1" dirty="0" err="1" smtClean="0"/>
              <a:t>Ethne</a:t>
            </a:r>
            <a:r>
              <a:rPr lang="en-US" b="1" dirty="0" smtClean="0"/>
              <a:t>-To-</a:t>
            </a:r>
            <a:r>
              <a:rPr lang="en-US" b="1" dirty="0" err="1" smtClean="0"/>
              <a:t>Ethne</a:t>
            </a:r>
            <a:r>
              <a:rPr lang="en-US" dirty="0" smtClean="0"/>
              <a:t> (the opposite of West-To-Rest) those who have the gospel going to those who do not have the gospel regardless of culture.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2"/>
          <p:cNvGraphicFramePr>
            <a:graphicFrameLocks noChangeAspect="1"/>
          </p:cNvGraphicFramePr>
          <p:nvPr/>
        </p:nvGraphicFramePr>
        <p:xfrm>
          <a:off x="-711200" y="431800"/>
          <a:ext cx="10626726" cy="5683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Bible Passages on Missions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610600" cy="493776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Isaiah chapter 6 (the Call of God)</a:t>
            </a:r>
          </a:p>
          <a:p>
            <a:r>
              <a:rPr lang="en-US" sz="2400" dirty="0" smtClean="0"/>
              <a:t>Matthew 28:18-20 (Great Commission)</a:t>
            </a:r>
          </a:p>
          <a:p>
            <a:r>
              <a:rPr lang="en-US" sz="2400" dirty="0" smtClean="0"/>
              <a:t>Acts 1:8  (the empowering of the Holy Spirit for global outreach)</a:t>
            </a:r>
          </a:p>
          <a:p>
            <a:r>
              <a:rPr lang="en-US" sz="2400" dirty="0" smtClean="0"/>
              <a:t>John 20:21-23  (…even so I send you)</a:t>
            </a:r>
          </a:p>
          <a:p>
            <a:r>
              <a:rPr lang="en-US" sz="2400" dirty="0" smtClean="0"/>
              <a:t>Revelation 5:9,10  (the hymn of the Redeemed)</a:t>
            </a:r>
          </a:p>
          <a:p>
            <a:r>
              <a:rPr lang="en-US" sz="2400" dirty="0" smtClean="0"/>
              <a:t>Revelation 7:9,10  (a multitude from every nation, tribe &amp; tongue)</a:t>
            </a:r>
          </a:p>
          <a:p>
            <a:r>
              <a:rPr lang="en-US" sz="2400" dirty="0" smtClean="0"/>
              <a:t>Isaiah 61:1-11  (the preaching of the gospel to all nations)</a:t>
            </a:r>
          </a:p>
          <a:p>
            <a:r>
              <a:rPr lang="en-US" sz="2400" dirty="0" smtClean="0"/>
              <a:t>Acts 16:6-12 (the Macedonian Call)</a:t>
            </a:r>
          </a:p>
          <a:p>
            <a:r>
              <a:rPr lang="en-US" sz="2400" dirty="0" smtClean="0"/>
              <a:t>Matthew 24:14  (missions must be completed b4 Christ returns)</a:t>
            </a:r>
          </a:p>
          <a:p>
            <a:r>
              <a:rPr lang="en-US" sz="2400" dirty="0" smtClean="0"/>
              <a:t>Romans 10:8-21 (how shall they hear unless someone is sent?)</a:t>
            </a:r>
          </a:p>
          <a:p>
            <a:r>
              <a:rPr lang="en-US" sz="2400" dirty="0" smtClean="0"/>
              <a:t>Romans 15;15-21   (Paul’s missionary task)</a:t>
            </a:r>
          </a:p>
          <a:p>
            <a:endParaRPr lang="en-US" sz="2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Issues To Be Addressed…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Is Christ the only way to salvation? Is Hell real?</a:t>
            </a:r>
          </a:p>
          <a:p>
            <a:r>
              <a:rPr lang="en-US" dirty="0" smtClean="0"/>
              <a:t>Who needs to hear the gospel and where are they?</a:t>
            </a:r>
          </a:p>
          <a:p>
            <a:r>
              <a:rPr lang="en-US" dirty="0" smtClean="0"/>
              <a:t>Is it working? Is the church growing in the developing world?</a:t>
            </a:r>
          </a:p>
          <a:p>
            <a:r>
              <a:rPr lang="en-US" dirty="0" smtClean="0"/>
              <a:t>Are cross-cultural missionaries still required? If so what kind are most needed?</a:t>
            </a:r>
          </a:p>
          <a:p>
            <a:r>
              <a:rPr lang="en-US" dirty="0" smtClean="0"/>
              <a:t>Do missionaries ‘destroy cultures’?</a:t>
            </a:r>
          </a:p>
          <a:p>
            <a:r>
              <a:rPr lang="en-US" dirty="0" smtClean="0"/>
              <a:t>Are missions dollars spent wisely?</a:t>
            </a:r>
          </a:p>
          <a:p>
            <a:r>
              <a:rPr lang="en-US" dirty="0" smtClean="0"/>
              <a:t>Why should we bother preaching to Muslims? (or Hindus, Buddhists etc).</a:t>
            </a:r>
          </a:p>
          <a:p>
            <a:r>
              <a:rPr lang="en-US" dirty="0" smtClean="0"/>
              <a:t>Shouldn’t we just worry about America first?</a:t>
            </a:r>
          </a:p>
          <a:p>
            <a:r>
              <a:rPr lang="en-US" dirty="0" smtClean="0"/>
              <a:t>Don’t they all work for the CIA?</a:t>
            </a:r>
          </a:p>
          <a:p>
            <a:r>
              <a:rPr lang="en-US" dirty="0" smtClean="0"/>
              <a:t>Can missions be modern e.g. use the Internet etc?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138</TotalTime>
  <Words>1169</Words>
  <Application>Microsoft Office PowerPoint</Application>
  <PresentationFormat>On-screen Show (4:3)</PresentationFormat>
  <Paragraphs>99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Origin</vt:lpstr>
      <vt:lpstr>Homiletics</vt:lpstr>
      <vt:lpstr>Some Objectives</vt:lpstr>
      <vt:lpstr>The Multi-Cultural Church</vt:lpstr>
      <vt:lpstr>Properly Define “Missionary”</vt:lpstr>
      <vt:lpstr>Giving To The Gospel</vt:lpstr>
      <vt:lpstr>Key Concepts</vt:lpstr>
      <vt:lpstr>Slide 7</vt:lpstr>
      <vt:lpstr>Some Bible Passages on Missions</vt:lpstr>
      <vt:lpstr>Issues To Be Addressed…</vt:lpstr>
      <vt:lpstr>Creative Approaches</vt:lpstr>
      <vt:lpstr>Pitfalls</vt:lpstr>
      <vt:lpstr>The Age of the Audience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Homiletics</dc:title>
  <dc:creator>John Edmiston</dc:creator>
  <cp:lastModifiedBy>John Edmiston</cp:lastModifiedBy>
  <cp:revision>49</cp:revision>
  <dcterms:created xsi:type="dcterms:W3CDTF">2010-06-21T21:26:08Z</dcterms:created>
  <dcterms:modified xsi:type="dcterms:W3CDTF">2010-06-21T23:44:47Z</dcterms:modified>
</cp:coreProperties>
</file>