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256" r:id="rId2"/>
    <p:sldId id="257" r:id="rId3"/>
    <p:sldId id="259" r:id="rId4"/>
    <p:sldId id="260" r:id="rId5"/>
    <p:sldId id="258" r:id="rId6"/>
    <p:sldId id="263" r:id="rId7"/>
    <p:sldId id="261" r:id="rId8"/>
    <p:sldId id="262" r:id="rId9"/>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7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r>
              <a:rPr lang="en-US" smtClean="0"/>
              <a:t>Homiletics 2 - CCSB Bible College</a:t>
            </a:r>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02EC55A9-475F-4622-BF94-4C669A0100BA}" type="datetimeFigureOut">
              <a:rPr lang="en-US" smtClean="0"/>
              <a:t>5/17/2010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D5159B2B-F580-497E-98B7-1E3DBA6B4040}" type="slidenum">
              <a:rPr lang="en-US" smtClean="0"/>
              <a:t>‹#›</a:t>
            </a:fld>
            <a:endParaRPr lang="en-U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r>
              <a:rPr lang="en-US" smtClean="0"/>
              <a:t>Homiletics 2 - CCSB Bible College</a:t>
            </a:r>
            <a:endParaRPr lang="en-US"/>
          </a:p>
        </p:txBody>
      </p:sp>
      <p:sp>
        <p:nvSpPr>
          <p:cNvPr id="3" name="Date Placeholder 2"/>
          <p:cNvSpPr>
            <a:spLocks noGrp="1"/>
          </p:cNvSpPr>
          <p:nvPr>
            <p:ph type="dt" idx="1"/>
          </p:nvPr>
        </p:nvSpPr>
        <p:spPr>
          <a:xfrm>
            <a:off x="5266347" y="0"/>
            <a:ext cx="4028440" cy="350520"/>
          </a:xfrm>
          <a:prstGeom prst="rect">
            <a:avLst/>
          </a:prstGeom>
        </p:spPr>
        <p:txBody>
          <a:bodyPr vert="horz" lIns="93177" tIns="46589" rIns="93177" bIns="46589" rtlCol="0"/>
          <a:lstStyle>
            <a:lvl1pPr algn="r">
              <a:defRPr sz="1200"/>
            </a:lvl1pPr>
          </a:lstStyle>
          <a:p>
            <a:fld id="{572B6C35-DEF8-4809-906D-C0F2E575940A}" type="datetimeFigureOut">
              <a:rPr lang="en-US" smtClean="0"/>
              <a:t>5/17/2010</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258"/>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6347" y="6658258"/>
            <a:ext cx="4028440" cy="350520"/>
          </a:xfrm>
          <a:prstGeom prst="rect">
            <a:avLst/>
          </a:prstGeom>
        </p:spPr>
        <p:txBody>
          <a:bodyPr vert="horz" lIns="93177" tIns="46589" rIns="93177" bIns="46589" rtlCol="0" anchor="b"/>
          <a:lstStyle>
            <a:lvl1pPr algn="r">
              <a:defRPr sz="1200"/>
            </a:lvl1pPr>
          </a:lstStyle>
          <a:p>
            <a:fld id="{06B867AD-4DCC-4EAE-87E5-F0D94D42828F}" type="slidenum">
              <a:rPr lang="en-US" smtClean="0"/>
              <a:t>‹#›</a:t>
            </a:fld>
            <a:endParaRPr lang="en-US"/>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6B867AD-4DCC-4EAE-87E5-F0D94D42828F}" type="slidenum">
              <a:rPr lang="en-US" smtClean="0"/>
              <a:t>1</a:t>
            </a:fld>
            <a:endParaRPr lang="en-US"/>
          </a:p>
        </p:txBody>
      </p:sp>
      <p:sp>
        <p:nvSpPr>
          <p:cNvPr id="5" name="Header Placeholder 4"/>
          <p:cNvSpPr>
            <a:spLocks noGrp="1"/>
          </p:cNvSpPr>
          <p:nvPr>
            <p:ph type="hdr" sz="quarter" idx="11"/>
          </p:nvPr>
        </p:nvSpPr>
        <p:spPr/>
        <p:txBody>
          <a:bodyPr/>
          <a:lstStyle/>
          <a:p>
            <a:r>
              <a:rPr lang="en-US" smtClean="0"/>
              <a:t>Homiletics 2 - CCSB Bible College</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083DBF22-5F7D-49B1-8E77-FA04E61D2C1D}" type="datetimeFigureOut">
              <a:rPr lang="en-US" smtClean="0"/>
              <a:t>5/17/2010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F832E455-959C-4918-B7D3-07ACDB73AF6E}"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3DBF22-5F7D-49B1-8E77-FA04E61D2C1D}" type="datetimeFigureOut">
              <a:rPr lang="en-US" smtClean="0"/>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32E455-959C-4918-B7D3-07ACDB73AF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3DBF22-5F7D-49B1-8E77-FA04E61D2C1D}" type="datetimeFigureOut">
              <a:rPr lang="en-US" smtClean="0"/>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32E455-959C-4918-B7D3-07ACDB73AF6E}"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83DBF22-5F7D-49B1-8E77-FA04E61D2C1D}" type="datetimeFigureOut">
              <a:rPr lang="en-US" smtClean="0"/>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32E455-959C-4918-B7D3-07ACDB73AF6E}"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083DBF22-5F7D-49B1-8E77-FA04E61D2C1D}" type="datetimeFigureOut">
              <a:rPr lang="en-US" smtClean="0"/>
              <a:t>5/17/2010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F832E455-959C-4918-B7D3-07ACDB73AF6E}"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83DBF22-5F7D-49B1-8E77-FA04E61D2C1D}" type="datetimeFigureOut">
              <a:rPr lang="en-US" smtClean="0"/>
              <a:t>5/17/2010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32E455-959C-4918-B7D3-07ACDB73AF6E}"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83DBF22-5F7D-49B1-8E77-FA04E61D2C1D}" type="datetimeFigureOut">
              <a:rPr lang="en-US" smtClean="0"/>
              <a:t>5/17/2010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32E455-959C-4918-B7D3-07ACDB73AF6E}"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83DBF22-5F7D-49B1-8E77-FA04E61D2C1D}" type="datetimeFigureOut">
              <a:rPr lang="en-US" smtClean="0"/>
              <a:t>5/17/2010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32E455-959C-4918-B7D3-07ACDB73AF6E}"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3DBF22-5F7D-49B1-8E77-FA04E61D2C1D}" type="datetimeFigureOut">
              <a:rPr lang="en-US" smtClean="0"/>
              <a:t>5/17/2010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32E455-959C-4918-B7D3-07ACDB73AF6E}"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83DBF22-5F7D-49B1-8E77-FA04E61D2C1D}" type="datetimeFigureOut">
              <a:rPr lang="en-US" smtClean="0"/>
              <a:t>5/17/2010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32E455-959C-4918-B7D3-07ACDB73AF6E}"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83DBF22-5F7D-49B1-8E77-FA04E61D2C1D}" type="datetimeFigureOut">
              <a:rPr lang="en-US" smtClean="0"/>
              <a:t>5/17/2010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32E455-959C-4918-B7D3-07ACDB73AF6E}"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083DBF22-5F7D-49B1-8E77-FA04E61D2C1D}" type="datetimeFigureOut">
              <a:rPr lang="en-US" smtClean="0"/>
              <a:t>5/17/2010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F832E455-959C-4918-B7D3-07ACDB73AF6E}"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Homiletics 2</a:t>
            </a:r>
            <a:endParaRPr lang="en-US" dirty="0"/>
          </a:p>
        </p:txBody>
      </p:sp>
      <p:sp>
        <p:nvSpPr>
          <p:cNvPr id="3" name="Subtitle 2"/>
          <p:cNvSpPr>
            <a:spLocks noGrp="1"/>
          </p:cNvSpPr>
          <p:nvPr>
            <p:ph type="subTitle" idx="1"/>
          </p:nvPr>
        </p:nvSpPr>
        <p:spPr/>
        <p:txBody>
          <a:bodyPr/>
          <a:lstStyle/>
          <a:p>
            <a:r>
              <a:rPr lang="en-US" dirty="0" smtClean="0"/>
              <a:t>Baptism Sermons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lstStyle/>
          <a:p>
            <a:r>
              <a:rPr lang="en-US" dirty="0" smtClean="0"/>
              <a:t>The Main Baptism Texts</a:t>
            </a:r>
            <a:endParaRPr lang="en-US" dirty="0"/>
          </a:p>
        </p:txBody>
      </p:sp>
      <p:sp>
        <p:nvSpPr>
          <p:cNvPr id="3" name="Content Placeholder 2"/>
          <p:cNvSpPr>
            <a:spLocks noGrp="1"/>
          </p:cNvSpPr>
          <p:nvPr>
            <p:ph sz="quarter" idx="1"/>
          </p:nvPr>
        </p:nvSpPr>
        <p:spPr>
          <a:xfrm>
            <a:off x="457200" y="838200"/>
            <a:ext cx="8229600" cy="5715000"/>
          </a:xfrm>
        </p:spPr>
        <p:txBody>
          <a:bodyPr>
            <a:normAutofit/>
          </a:bodyPr>
          <a:lstStyle/>
          <a:p>
            <a:r>
              <a:rPr lang="en-US" sz="2200" dirty="0" smtClean="0"/>
              <a:t>Matthew 3:1-17,  Mark 1:1-11,  Luke 3:1-22,  John 1:19-32</a:t>
            </a:r>
            <a:br>
              <a:rPr lang="en-US" sz="2200" dirty="0" smtClean="0"/>
            </a:br>
            <a:r>
              <a:rPr lang="en-US" sz="2200" dirty="0" smtClean="0"/>
              <a:t> (Gospel accounts:  John’s baptism then Jesus’ baptism)</a:t>
            </a:r>
          </a:p>
          <a:p>
            <a:r>
              <a:rPr lang="en-US" sz="2200" dirty="0" smtClean="0"/>
              <a:t>Matthew 28:18-20  (Great Commission – baptism into the Trinity)</a:t>
            </a:r>
          </a:p>
          <a:p>
            <a:r>
              <a:rPr lang="en-US" sz="2200" dirty="0" smtClean="0"/>
              <a:t>Acts 2:36-41  (Baptism at Pentecost), </a:t>
            </a:r>
          </a:p>
          <a:p>
            <a:r>
              <a:rPr lang="en-US" sz="2200" dirty="0" smtClean="0"/>
              <a:t>Acts 8:12  (The Samaritans are baptized)</a:t>
            </a:r>
          </a:p>
          <a:p>
            <a:r>
              <a:rPr lang="en-US" sz="2200" dirty="0" smtClean="0"/>
              <a:t>Acts 8:34-40  (The baptism of the Ethiopian eunuch)</a:t>
            </a:r>
          </a:p>
          <a:p>
            <a:r>
              <a:rPr lang="en-US" sz="2200" dirty="0" smtClean="0"/>
              <a:t>Acts 9:10-19  (Saul is baptized by Ananias)</a:t>
            </a:r>
          </a:p>
          <a:p>
            <a:r>
              <a:rPr lang="en-US" sz="2200" dirty="0" smtClean="0"/>
              <a:t>Acts 10:34-48  (Peter at the house of Cornelius)</a:t>
            </a:r>
          </a:p>
          <a:p>
            <a:r>
              <a:rPr lang="en-US" sz="2200" dirty="0" smtClean="0"/>
              <a:t>Acts 16:25-34  (The </a:t>
            </a:r>
            <a:r>
              <a:rPr lang="en-US" sz="2200" dirty="0" err="1" smtClean="0"/>
              <a:t>Philippian</a:t>
            </a:r>
            <a:r>
              <a:rPr lang="en-US" sz="2200" dirty="0" smtClean="0"/>
              <a:t>  jailer and his household)</a:t>
            </a:r>
          </a:p>
          <a:p>
            <a:r>
              <a:rPr lang="en-US" sz="2200" dirty="0" smtClean="0"/>
              <a:t>Acts 22:16  (Arise and wash away your sins…)</a:t>
            </a:r>
          </a:p>
          <a:p>
            <a:r>
              <a:rPr lang="en-US" sz="2200" dirty="0" smtClean="0"/>
              <a:t>Romans 6:1-11  (baptism, death, resurrection,  death to sin)</a:t>
            </a:r>
          </a:p>
          <a:p>
            <a:r>
              <a:rPr lang="en-US" sz="2200" dirty="0" smtClean="0"/>
              <a:t>Galatians 3:27  (Putting on Christ at baptism)</a:t>
            </a:r>
          </a:p>
          <a:p>
            <a:r>
              <a:rPr lang="en-US" sz="2200" dirty="0" smtClean="0"/>
              <a:t>Colossians 2:9-13  (complete in Him, died, raised, alive, forgiven)</a:t>
            </a:r>
          </a:p>
          <a:p>
            <a:r>
              <a:rPr lang="en-US" sz="2200" dirty="0" smtClean="0"/>
              <a:t>1 Peter 3:21  (Faith and a good conscience must be involved)</a:t>
            </a:r>
          </a:p>
          <a:p>
            <a:endParaRPr lang="en-US" sz="2000" dirty="0" smtClean="0"/>
          </a:p>
          <a:p>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Holy Spirit At Baptism</a:t>
            </a:r>
            <a:endParaRPr lang="en-US" dirty="0"/>
          </a:p>
        </p:txBody>
      </p:sp>
      <p:sp>
        <p:nvSpPr>
          <p:cNvPr id="3" name="Content Placeholder 2"/>
          <p:cNvSpPr>
            <a:spLocks noGrp="1"/>
          </p:cNvSpPr>
          <p:nvPr>
            <p:ph sz="quarter" idx="1"/>
          </p:nvPr>
        </p:nvSpPr>
        <p:spPr>
          <a:xfrm>
            <a:off x="304800" y="1219200"/>
            <a:ext cx="8534400" cy="4937760"/>
          </a:xfrm>
        </p:spPr>
        <p:txBody>
          <a:bodyPr>
            <a:normAutofit/>
          </a:bodyPr>
          <a:lstStyle/>
          <a:p>
            <a:r>
              <a:rPr lang="en-US" sz="2400" dirty="0" smtClean="0"/>
              <a:t>Holy Spirit “in” – at conversion, for wisdom &amp; character</a:t>
            </a:r>
          </a:p>
          <a:p>
            <a:r>
              <a:rPr lang="en-US" sz="2400" dirty="0" smtClean="0"/>
              <a:t>Holy Spirit “upon” – ideally at baptism,  for power in ministry</a:t>
            </a:r>
          </a:p>
          <a:p>
            <a:r>
              <a:rPr lang="en-US" sz="2400" dirty="0" smtClean="0"/>
              <a:t>The Holy Spirit was always “in” Jesus but came “upon” Jesus at His baptism.</a:t>
            </a:r>
          </a:p>
          <a:p>
            <a:r>
              <a:rPr lang="en-US" sz="2400" dirty="0" smtClean="0"/>
              <a:t>In Acts the Holy Spirit coming upon people often occurred at baptism (e.g. Pentecost) but sometimes was delayed (Samaritans)</a:t>
            </a:r>
          </a:p>
          <a:p>
            <a:r>
              <a:rPr lang="en-US" sz="2400" dirty="0" smtClean="0"/>
              <a:t>We should pray for people to be filled with the Holy Spirit in power when they are baptized.</a:t>
            </a:r>
          </a:p>
          <a:p>
            <a:r>
              <a:rPr lang="en-US" sz="2400" dirty="0" smtClean="0"/>
              <a:t>Conversion = falling in love with Jesus</a:t>
            </a:r>
            <a:br>
              <a:rPr lang="en-US" sz="2400" dirty="0" smtClean="0"/>
            </a:br>
            <a:r>
              <a:rPr lang="en-US" sz="2400" dirty="0" smtClean="0"/>
              <a:t>Baptism = the wedding ceremony, starting the new life together</a:t>
            </a:r>
            <a:br>
              <a:rPr lang="en-US" sz="2400" dirty="0" smtClean="0"/>
            </a:br>
            <a:r>
              <a:rPr lang="en-US" sz="2400" dirty="0" smtClean="0"/>
              <a:t>Spirit Baptism = spiritual consummation, power to reproduce</a:t>
            </a:r>
          </a:p>
          <a:p>
            <a:r>
              <a:rPr lang="en-US" sz="2400" dirty="0" smtClean="0"/>
              <a:t>John – water baptism for repentance,   Jesus – Spirit baptism</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lstStyle/>
          <a:p>
            <a:r>
              <a:rPr lang="en-US" dirty="0" smtClean="0"/>
              <a:t>Repentance &amp; Renunciation</a:t>
            </a:r>
            <a:endParaRPr lang="en-US" dirty="0"/>
          </a:p>
        </p:txBody>
      </p:sp>
      <p:sp>
        <p:nvSpPr>
          <p:cNvPr id="3" name="Content Placeholder 2"/>
          <p:cNvSpPr>
            <a:spLocks noGrp="1"/>
          </p:cNvSpPr>
          <p:nvPr>
            <p:ph sz="quarter" idx="1"/>
          </p:nvPr>
        </p:nvSpPr>
        <p:spPr>
          <a:xfrm>
            <a:off x="457200" y="1143000"/>
            <a:ext cx="8458200" cy="5257800"/>
          </a:xfrm>
        </p:spPr>
        <p:txBody>
          <a:bodyPr>
            <a:normAutofit fontScale="85000" lnSpcReduction="10000"/>
          </a:bodyPr>
          <a:lstStyle/>
          <a:p>
            <a:r>
              <a:rPr lang="en-US" dirty="0" smtClean="0"/>
              <a:t>“Do you renounce the Devil and all his works?”</a:t>
            </a:r>
          </a:p>
          <a:p>
            <a:r>
              <a:rPr lang="en-US" dirty="0" smtClean="0"/>
              <a:t>Deuteronomy 7:25,26,  Acts 19:17-19 </a:t>
            </a:r>
            <a:br>
              <a:rPr lang="en-US" dirty="0" smtClean="0"/>
            </a:br>
            <a:r>
              <a:rPr lang="en-US" dirty="0" smtClean="0"/>
              <a:t>– destruction of idols, magic books /occult objects</a:t>
            </a:r>
          </a:p>
          <a:p>
            <a:r>
              <a:rPr lang="en-US" dirty="0" smtClean="0"/>
              <a:t>In today’s increasingly pagan world this may be necessary.</a:t>
            </a:r>
          </a:p>
          <a:p>
            <a:r>
              <a:rPr lang="en-US" dirty="0" smtClean="0"/>
              <a:t>Ask people to bring “</a:t>
            </a:r>
            <a:r>
              <a:rPr lang="en-US" i="1" dirty="0" smtClean="0"/>
              <a:t>all objects that they personally associate with the old life of sin</a:t>
            </a:r>
            <a:r>
              <a:rPr lang="en-US" dirty="0" smtClean="0"/>
              <a:t>” to be disposed of as part of their break with the Devil:  idols, charms, statues of saints / Buddha, magic books, occult paraphernalia,  drugs, cigarettes,  guns if a gang member,  alcohol if it was a problem, pornographic materials, burglary tools etc. </a:t>
            </a:r>
            <a:r>
              <a:rPr lang="en-US" dirty="0" smtClean="0"/>
              <a:t> </a:t>
            </a:r>
            <a:endParaRPr lang="en-US" dirty="0" smtClean="0"/>
          </a:p>
          <a:p>
            <a:r>
              <a:rPr lang="en-US" dirty="0" smtClean="0"/>
              <a:t>They can bring them in a black plastic bag so they are not seen by others.  Destroy in a safe, legal but completely final manner.</a:t>
            </a:r>
          </a:p>
          <a:p>
            <a:r>
              <a:rPr lang="en-US" dirty="0" smtClean="0"/>
              <a:t>Powerful testimony and object lesson in repentance</a:t>
            </a:r>
          </a:p>
          <a:p>
            <a:r>
              <a:rPr lang="en-US" dirty="0" smtClean="0"/>
              <a:t>If someone will not part with idols / occult objects do not baptize them!  They are still in league with the Devil.</a:t>
            </a:r>
          </a:p>
          <a:p>
            <a:r>
              <a:rPr lang="en-US" dirty="0" smtClean="0"/>
              <a:t>Some may even need to make restoration to others first.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Address</a:t>
            </a:r>
            <a:endParaRPr lang="en-US" dirty="0"/>
          </a:p>
        </p:txBody>
      </p:sp>
      <p:sp>
        <p:nvSpPr>
          <p:cNvPr id="3" name="Content Placeholder 2"/>
          <p:cNvSpPr>
            <a:spLocks noGrp="1"/>
          </p:cNvSpPr>
          <p:nvPr>
            <p:ph sz="quarter" idx="1"/>
          </p:nvPr>
        </p:nvSpPr>
        <p:spPr/>
        <p:txBody>
          <a:bodyPr>
            <a:normAutofit lnSpcReduction="10000"/>
          </a:bodyPr>
          <a:lstStyle/>
          <a:p>
            <a:r>
              <a:rPr lang="en-US" sz="2400" dirty="0" smtClean="0"/>
              <a:t>What is happening here?  What is baptism?</a:t>
            </a:r>
          </a:p>
          <a:p>
            <a:r>
              <a:rPr lang="en-US" sz="2400" dirty="0" smtClean="0"/>
              <a:t>Why are they baptizing adults (not babies)?</a:t>
            </a:r>
          </a:p>
          <a:p>
            <a:r>
              <a:rPr lang="en-US" sz="2400" dirty="0" smtClean="0"/>
              <a:t>What has this to do with being saved?</a:t>
            </a:r>
          </a:p>
          <a:p>
            <a:r>
              <a:rPr lang="en-US" sz="2400" dirty="0" smtClean="0"/>
              <a:t>How can I be saved (and join them in finding Christ)?</a:t>
            </a:r>
          </a:p>
          <a:p>
            <a:r>
              <a:rPr lang="en-US" sz="2400" dirty="0" smtClean="0"/>
              <a:t>Should all Christians be baptized upon profession of faith?</a:t>
            </a:r>
          </a:p>
          <a:p>
            <a:r>
              <a:rPr lang="en-US" sz="2400" dirty="0" smtClean="0"/>
              <a:t>Why immersion, and what does it symbolize?</a:t>
            </a:r>
          </a:p>
          <a:p>
            <a:r>
              <a:rPr lang="en-US" sz="2400" dirty="0" smtClean="0"/>
              <a:t>How does baptism indicate entering upon a new life?</a:t>
            </a:r>
          </a:p>
          <a:p>
            <a:r>
              <a:rPr lang="en-US" sz="2400" dirty="0" smtClean="0"/>
              <a:t>How does baptism indicate repentance from sin and breaking with “the world, the flesh and the Devil”?</a:t>
            </a:r>
          </a:p>
          <a:p>
            <a:r>
              <a:rPr lang="en-US" sz="2400" dirty="0" smtClean="0"/>
              <a:t>How do we identify with Christ in baptism?</a:t>
            </a:r>
          </a:p>
          <a:p>
            <a:r>
              <a:rPr lang="en-US" sz="2400" dirty="0" smtClean="0"/>
              <a:t>How does this relate to receiving the Holy Spirit?</a:t>
            </a:r>
          </a:p>
          <a:p>
            <a:r>
              <a:rPr lang="en-US" sz="2400" dirty="0" smtClean="0"/>
              <a:t>Why do we use the name of the Trinity? ( Matthew 28:18-20)</a:t>
            </a:r>
          </a:p>
          <a:p>
            <a:endParaRPr lang="en-US" dirty="0" smtClean="0"/>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sz="quarter" idx="1"/>
          </p:nvPr>
        </p:nvSpPr>
        <p:spPr/>
        <p:txBody>
          <a:bodyPr/>
          <a:lstStyle/>
          <a:p>
            <a:r>
              <a:rPr lang="en-US" dirty="0" smtClean="0"/>
              <a:t>Explain what baptism is to those present</a:t>
            </a:r>
          </a:p>
          <a:p>
            <a:r>
              <a:rPr lang="en-US" dirty="0" smtClean="0"/>
              <a:t>Explain repentance, faith and salvation to curious non-Christians such as friends and relatives</a:t>
            </a:r>
          </a:p>
          <a:p>
            <a:r>
              <a:rPr lang="en-US" dirty="0" smtClean="0"/>
              <a:t>Honor those being baptized and their decision for Christ</a:t>
            </a:r>
          </a:p>
          <a:p>
            <a:r>
              <a:rPr lang="en-US" dirty="0" smtClean="0"/>
              <a:t>Testify to the grace of God and to changed lives</a:t>
            </a:r>
          </a:p>
          <a:p>
            <a:r>
              <a:rPr lang="en-US" dirty="0" smtClean="0"/>
              <a:t>Exhort new Christians to live holy unto the Lord</a:t>
            </a:r>
          </a:p>
          <a:p>
            <a:r>
              <a:rPr lang="en-US" dirty="0" smtClean="0"/>
              <a:t>Connect this occasion with the Scriptures, Christian history and the Great Commission, as part of what God is doing in the world.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fontScale="90000"/>
          </a:bodyPr>
          <a:lstStyle/>
          <a:p>
            <a:r>
              <a:rPr lang="en-US" dirty="0" smtClean="0"/>
              <a:t>Structure of the Occasion (90 minutes total)</a:t>
            </a:r>
            <a:endParaRPr lang="en-US" dirty="0"/>
          </a:p>
        </p:txBody>
      </p:sp>
      <p:sp>
        <p:nvSpPr>
          <p:cNvPr id="3" name="Content Placeholder 2"/>
          <p:cNvSpPr>
            <a:spLocks noGrp="1"/>
          </p:cNvSpPr>
          <p:nvPr>
            <p:ph sz="quarter" idx="1"/>
          </p:nvPr>
        </p:nvSpPr>
        <p:spPr>
          <a:xfrm>
            <a:off x="152400" y="1066800"/>
            <a:ext cx="8839200" cy="5410200"/>
          </a:xfrm>
        </p:spPr>
        <p:txBody>
          <a:bodyPr>
            <a:normAutofit fontScale="92500"/>
          </a:bodyPr>
          <a:lstStyle/>
          <a:p>
            <a:r>
              <a:rPr lang="en-US" sz="2400" dirty="0" smtClean="0"/>
              <a:t>Worship songs &amp; open in prayer  (15 minutes)</a:t>
            </a:r>
          </a:p>
          <a:p>
            <a:r>
              <a:rPr lang="en-US" sz="2400" dirty="0" smtClean="0"/>
              <a:t>Sermon explaining baptism and its meaning (20 minutes)</a:t>
            </a:r>
          </a:p>
          <a:p>
            <a:r>
              <a:rPr lang="en-US" sz="2400" dirty="0" smtClean="0"/>
              <a:t>Introduce people being baptized, some brief testimonies (15 minutes)</a:t>
            </a:r>
          </a:p>
          <a:p>
            <a:r>
              <a:rPr lang="en-US" sz="2400" dirty="0" smtClean="0"/>
              <a:t>Optional:  Acts of renunciation and repentance (10 minutes)</a:t>
            </a:r>
          </a:p>
          <a:p>
            <a:r>
              <a:rPr lang="en-US" sz="2400" dirty="0" smtClean="0"/>
              <a:t>Personal confession of faith (of each person to be baptized) in Jesus as Son of God, Lord and Savior followed by baptism by immersion and prayer with laying on of hands for the Holy Spirit to come upon the one baptized (20 minutes total,  multiple pastors may be required)</a:t>
            </a:r>
          </a:p>
          <a:p>
            <a:r>
              <a:rPr lang="en-US" sz="2400" dirty="0" smtClean="0"/>
              <a:t>Exhortation to those baptized to walk holy plus invitation for salvation (to relatives etc),  then close in prayer (10 minutes)</a:t>
            </a:r>
          </a:p>
          <a:p>
            <a:r>
              <a:rPr lang="en-US" sz="2400" dirty="0" smtClean="0"/>
              <a:t>Since baptism is an ancient Christian practice it can be good to do something “historical” such as reciting the Apostles or Nicene Creed or singing a baptismal hymn (e.g. No </a:t>
            </a:r>
            <a:r>
              <a:rPr lang="en-US" sz="2400" dirty="0" smtClean="0"/>
              <a:t>T</a:t>
            </a:r>
            <a:r>
              <a:rPr lang="en-US" sz="2400" dirty="0" smtClean="0"/>
              <a:t>urning Back) or taking communion if time permits.</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Sermon</a:t>
            </a:r>
            <a:endParaRPr lang="en-US" dirty="0"/>
          </a:p>
        </p:txBody>
      </p:sp>
      <p:sp>
        <p:nvSpPr>
          <p:cNvPr id="3" name="Content Placeholder 2"/>
          <p:cNvSpPr>
            <a:spLocks noGrp="1"/>
          </p:cNvSpPr>
          <p:nvPr>
            <p:ph sz="quarter" idx="1"/>
          </p:nvPr>
        </p:nvSpPr>
        <p:spPr>
          <a:xfrm>
            <a:off x="457200" y="1219200"/>
            <a:ext cx="8229600" cy="5029200"/>
          </a:xfrm>
        </p:spPr>
        <p:txBody>
          <a:bodyPr>
            <a:normAutofit fontScale="92500"/>
          </a:bodyPr>
          <a:lstStyle/>
          <a:p>
            <a:r>
              <a:rPr lang="en-US" dirty="0" smtClean="0"/>
              <a:t>The whole occasion is a proclamation of Christ in both word and deed and the power of the Holy Spirit</a:t>
            </a:r>
          </a:p>
          <a:p>
            <a:r>
              <a:rPr lang="en-US" dirty="0" smtClean="0"/>
              <a:t>There are in fact THREE sermons that you preach:</a:t>
            </a:r>
            <a:br>
              <a:rPr lang="en-US" dirty="0" smtClean="0"/>
            </a:br>
            <a:r>
              <a:rPr lang="en-US" dirty="0" smtClean="0"/>
              <a:t>a) The 20 minute sermon of </a:t>
            </a:r>
            <a:r>
              <a:rPr lang="en-US" b="1" dirty="0" smtClean="0"/>
              <a:t>explanation</a:t>
            </a:r>
            <a:r>
              <a:rPr lang="en-US" dirty="0" smtClean="0"/>
              <a:t/>
            </a:r>
            <a:br>
              <a:rPr lang="en-US" dirty="0" smtClean="0"/>
            </a:br>
            <a:r>
              <a:rPr lang="en-US" dirty="0" smtClean="0"/>
              <a:t>b) The visual sermon of </a:t>
            </a:r>
            <a:r>
              <a:rPr lang="en-US" b="1" dirty="0" smtClean="0"/>
              <a:t>demonstration</a:t>
            </a:r>
            <a:r>
              <a:rPr lang="en-US" dirty="0" smtClean="0"/>
              <a:t> (the water baptism,  prayers, testimonies, etc)</a:t>
            </a:r>
            <a:br>
              <a:rPr lang="en-US" dirty="0" smtClean="0"/>
            </a:br>
            <a:r>
              <a:rPr lang="en-US" dirty="0" smtClean="0"/>
              <a:t>c) The final ten minute sermon of </a:t>
            </a:r>
            <a:r>
              <a:rPr lang="en-US" b="1" dirty="0" smtClean="0"/>
              <a:t>exhortation and invitation</a:t>
            </a:r>
          </a:p>
          <a:p>
            <a:r>
              <a:rPr lang="en-US" dirty="0" smtClean="0"/>
              <a:t>The explanation should be from the gospels or Acts</a:t>
            </a:r>
          </a:p>
          <a:p>
            <a:r>
              <a:rPr lang="en-US" dirty="0" smtClean="0"/>
              <a:t>The exhortation generally should be from the epistles</a:t>
            </a:r>
          </a:p>
          <a:p>
            <a:r>
              <a:rPr lang="en-US" dirty="0" smtClean="0"/>
              <a:t>The invitation should be clear and concise since everything concerning salvation has already been explained.</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224</TotalTime>
  <Words>553</Words>
  <Application>Microsoft Office PowerPoint</Application>
  <PresentationFormat>On-screen Show (4:3)</PresentationFormat>
  <Paragraphs>69</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Origin</vt:lpstr>
      <vt:lpstr>Homiletics 2</vt:lpstr>
      <vt:lpstr>The Main Baptism Texts</vt:lpstr>
      <vt:lpstr>The Holy Spirit At Baptism</vt:lpstr>
      <vt:lpstr>Repentance &amp; Renunciation</vt:lpstr>
      <vt:lpstr>Questions To Address</vt:lpstr>
      <vt:lpstr>Objectives</vt:lpstr>
      <vt:lpstr>Structure of the Occasion (90 minutes total)</vt:lpstr>
      <vt:lpstr>The Sermon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Homiletics 2</dc:title>
  <dc:creator>John Edmiston</dc:creator>
  <cp:lastModifiedBy>John Edmiston</cp:lastModifiedBy>
  <cp:revision>112</cp:revision>
  <dcterms:created xsi:type="dcterms:W3CDTF">2010-05-17T19:53:55Z</dcterms:created>
  <dcterms:modified xsi:type="dcterms:W3CDTF">2010-05-17T23:38:34Z</dcterms:modified>
</cp:coreProperties>
</file>