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0"/>
  </p:handoutMasterIdLst>
  <p:sldIdLst>
    <p:sldId id="256" r:id="rId2"/>
    <p:sldId id="257" r:id="rId3"/>
    <p:sldId id="258" r:id="rId4"/>
    <p:sldId id="263" r:id="rId5"/>
    <p:sldId id="259" r:id="rId6"/>
    <p:sldId id="260" r:id="rId7"/>
    <p:sldId id="261" r:id="rId8"/>
    <p:sldId id="262" r:id="rId9"/>
  </p:sldIdLst>
  <p:sldSz cx="9144000" cy="6858000" type="screen4x3"/>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9" d="100"/>
          <a:sy n="119" d="100"/>
        </p:scale>
        <p:origin x="-76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D4FAA1F8-8615-4AEE-8703-F3DA0B3CE04F}" type="datetimeFigureOut">
              <a:rPr lang="en-US" smtClean="0"/>
              <a:t>7/19/2010</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86DDE495-B209-443A-9A1D-E85E847D888E}"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D2D180C3-837B-44A8-BB95-29D815673F2B}" type="datetimeFigureOut">
              <a:rPr lang="en-US" smtClean="0"/>
              <a:t>7/19/2010</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C79F2991-055B-4614-9F95-BF5DDF07132D}" type="slidenum">
              <a:rPr lang="en-US" smtClean="0"/>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D180C3-837B-44A8-BB95-29D815673F2B}" type="datetimeFigureOut">
              <a:rPr lang="en-US" smtClean="0"/>
              <a:t>7/19/2010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F2991-055B-4614-9F95-BF5DDF07132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D180C3-837B-44A8-BB95-29D815673F2B}" type="datetimeFigureOut">
              <a:rPr lang="en-US" smtClean="0"/>
              <a:t>7/19/2010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F2991-055B-4614-9F95-BF5DDF07132D}" type="slidenum">
              <a:rPr lang="en-US" smtClean="0"/>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2D180C3-837B-44A8-BB95-29D815673F2B}" type="datetimeFigureOut">
              <a:rPr lang="en-US" smtClean="0"/>
              <a:t>7/19/2010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F2991-055B-4614-9F95-BF5DDF07132D}" type="slidenum">
              <a:rPr lang="en-US" smtClean="0"/>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D2D180C3-837B-44A8-BB95-29D815673F2B}" type="datetimeFigureOut">
              <a:rPr lang="en-US" smtClean="0"/>
              <a:t>7/19/2010</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C79F2991-055B-4614-9F95-BF5DDF07132D}" type="slidenum">
              <a:rPr lang="en-US" smtClean="0"/>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2D180C3-837B-44A8-BB95-29D815673F2B}" type="datetimeFigureOut">
              <a:rPr lang="en-US" smtClean="0"/>
              <a:t>7/19/2010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F2991-055B-4614-9F95-BF5DDF07132D}" type="slidenum">
              <a:rPr lang="en-US" smtClean="0"/>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2D180C3-837B-44A8-BB95-29D815673F2B}" type="datetimeFigureOut">
              <a:rPr lang="en-US" smtClean="0"/>
              <a:t>7/19/2010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9F2991-055B-4614-9F95-BF5DDF07132D}" type="slidenum">
              <a:rPr lang="en-US" smtClean="0"/>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2D180C3-837B-44A8-BB95-29D815673F2B}" type="datetimeFigureOut">
              <a:rPr lang="en-US" smtClean="0"/>
              <a:t>7/19/2010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9F2991-055B-4614-9F95-BF5DDF07132D}" type="slidenum">
              <a:rPr lang="en-US" smtClean="0"/>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D180C3-837B-44A8-BB95-29D815673F2B}" type="datetimeFigureOut">
              <a:rPr lang="en-US" smtClean="0"/>
              <a:t>7/19/2010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9F2991-055B-4614-9F95-BF5DDF07132D}" type="slidenum">
              <a:rPr lang="en-US" smtClean="0"/>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2D180C3-837B-44A8-BB95-29D815673F2B}" type="datetimeFigureOut">
              <a:rPr lang="en-US" smtClean="0"/>
              <a:t>7/19/2010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F2991-055B-4614-9F95-BF5DDF07132D}"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2D180C3-837B-44A8-BB95-29D815673F2B}" type="datetimeFigureOut">
              <a:rPr lang="en-US" smtClean="0"/>
              <a:t>7/19/2010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F2991-055B-4614-9F95-BF5DDF07132D}" type="slidenum">
              <a:rPr lang="en-US" smtClean="0"/>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D2D180C3-837B-44A8-BB95-29D815673F2B}" type="datetimeFigureOut">
              <a:rPr lang="en-US" smtClean="0"/>
              <a:t>7/19/2010</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C79F2991-055B-4614-9F95-BF5DDF07132D}" type="slidenum">
              <a:rPr lang="en-US" smtClean="0"/>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Giving &amp; Finances</a:t>
            </a:r>
            <a:endParaRPr lang="en-US" dirty="0"/>
          </a:p>
        </p:txBody>
      </p:sp>
      <p:sp>
        <p:nvSpPr>
          <p:cNvPr id="3" name="Subtitle 2"/>
          <p:cNvSpPr>
            <a:spLocks noGrp="1"/>
          </p:cNvSpPr>
          <p:nvPr>
            <p:ph type="subTitle" idx="1"/>
          </p:nvPr>
        </p:nvSpPr>
        <p:spPr/>
        <p:txBody>
          <a:bodyPr/>
          <a:lstStyle/>
          <a:p>
            <a:r>
              <a:rPr lang="en-US" dirty="0" smtClean="0"/>
              <a:t>Homiletics 2</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Points</a:t>
            </a:r>
            <a:endParaRPr lang="en-US" dirty="0"/>
          </a:p>
        </p:txBody>
      </p:sp>
      <p:sp>
        <p:nvSpPr>
          <p:cNvPr id="3" name="Content Placeholder 2"/>
          <p:cNvSpPr>
            <a:spLocks noGrp="1"/>
          </p:cNvSpPr>
          <p:nvPr>
            <p:ph sz="quarter" idx="1"/>
          </p:nvPr>
        </p:nvSpPr>
        <p:spPr>
          <a:xfrm>
            <a:off x="457200" y="1219200"/>
            <a:ext cx="8534400" cy="4937760"/>
          </a:xfrm>
        </p:spPr>
        <p:txBody>
          <a:bodyPr>
            <a:normAutofit/>
          </a:bodyPr>
          <a:lstStyle/>
          <a:p>
            <a:r>
              <a:rPr lang="en-US" sz="2400" dirty="0" smtClean="0"/>
              <a:t>God loves a cheerful giver (2 Cor. 9:7)</a:t>
            </a:r>
          </a:p>
          <a:p>
            <a:r>
              <a:rPr lang="en-US" sz="2400" dirty="0" smtClean="0"/>
              <a:t>Giving is Spirit-led (2 Cor. 9:7)</a:t>
            </a:r>
          </a:p>
          <a:p>
            <a:r>
              <a:rPr lang="en-US" sz="2400" dirty="0" smtClean="0"/>
              <a:t>Giving is “according to what one has” (2 </a:t>
            </a:r>
            <a:r>
              <a:rPr lang="en-US" sz="2400" dirty="0" err="1" smtClean="0"/>
              <a:t>Cor</a:t>
            </a:r>
            <a:r>
              <a:rPr lang="en-US" sz="2400" dirty="0" smtClean="0"/>
              <a:t> 8:12,  </a:t>
            </a:r>
            <a:r>
              <a:rPr lang="en-US" sz="2400" dirty="0" err="1" smtClean="0"/>
              <a:t>Lk</a:t>
            </a:r>
            <a:r>
              <a:rPr lang="en-US" sz="2400" dirty="0" smtClean="0"/>
              <a:t> 21:1-4)</a:t>
            </a:r>
          </a:p>
          <a:p>
            <a:r>
              <a:rPr lang="en-US" sz="2400" dirty="0" smtClean="0"/>
              <a:t>Giving is to be regular (the first day of the week 1 </a:t>
            </a:r>
            <a:r>
              <a:rPr lang="en-US" sz="2400" dirty="0" err="1" smtClean="0"/>
              <a:t>Cor</a:t>
            </a:r>
            <a:r>
              <a:rPr lang="en-US" sz="2400" dirty="0" smtClean="0"/>
              <a:t> 16:1-14)</a:t>
            </a:r>
          </a:p>
          <a:p>
            <a:r>
              <a:rPr lang="en-US" sz="2400" dirty="0" smtClean="0"/>
              <a:t>Giving is rewarding (</a:t>
            </a:r>
            <a:r>
              <a:rPr lang="en-US" sz="2400" dirty="0" err="1" smtClean="0"/>
              <a:t>Lk</a:t>
            </a:r>
            <a:r>
              <a:rPr lang="en-US" sz="2400" dirty="0" smtClean="0"/>
              <a:t> 6:38, Phil 4:19;  2Cor. 9:7-12)</a:t>
            </a:r>
          </a:p>
          <a:p>
            <a:r>
              <a:rPr lang="en-US" sz="2400" dirty="0" smtClean="0"/>
              <a:t>Giving blesses God’s work (2 Cor. 9:7-12)</a:t>
            </a:r>
          </a:p>
          <a:p>
            <a:r>
              <a:rPr lang="en-US" sz="2400" dirty="0" smtClean="0"/>
              <a:t>Giving is a fragrant blessing (Phil 4:17-19))</a:t>
            </a:r>
          </a:p>
          <a:p>
            <a:r>
              <a:rPr lang="en-US" sz="2400" dirty="0" smtClean="0"/>
              <a:t>Giving may be monetary or “in-kind” (tithe, first-fruits etc)</a:t>
            </a:r>
          </a:p>
          <a:p>
            <a:r>
              <a:rPr lang="en-US" sz="2400" dirty="0" smtClean="0"/>
              <a:t>Is not to be “of the lame” (don’t give God your junk)</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Financial Priorities</a:t>
            </a:r>
            <a:endParaRPr lang="en-US" dirty="0"/>
          </a:p>
        </p:txBody>
      </p:sp>
      <p:sp>
        <p:nvSpPr>
          <p:cNvPr id="3" name="Content Placeholder 2"/>
          <p:cNvSpPr>
            <a:spLocks noGrp="1"/>
          </p:cNvSpPr>
          <p:nvPr>
            <p:ph sz="quarter" idx="1"/>
          </p:nvPr>
        </p:nvSpPr>
        <p:spPr>
          <a:xfrm>
            <a:off x="228600" y="1219200"/>
            <a:ext cx="8686800" cy="5105400"/>
          </a:xfrm>
        </p:spPr>
        <p:txBody>
          <a:bodyPr>
            <a:normAutofit fontScale="92500" lnSpcReduction="20000"/>
          </a:bodyPr>
          <a:lstStyle/>
          <a:p>
            <a:r>
              <a:rPr lang="en-US" sz="2400" b="1" dirty="0" smtClean="0">
                <a:solidFill>
                  <a:schemeClr val="accent5">
                    <a:lumMod val="50000"/>
                  </a:schemeClr>
                </a:solidFill>
              </a:rPr>
              <a:t>Morally Necessary</a:t>
            </a:r>
            <a:r>
              <a:rPr lang="en-US" sz="2400" dirty="0" smtClean="0"/>
              <a:t/>
            </a:r>
            <a:br>
              <a:rPr lang="en-US" sz="2400" dirty="0" smtClean="0"/>
            </a:br>
            <a:r>
              <a:rPr lang="en-US" sz="2400" dirty="0" smtClean="0"/>
              <a:t>Supporting family &amp; aged parents (1 Tim. 5:8, Mark 7:9-13))</a:t>
            </a:r>
          </a:p>
          <a:p>
            <a:r>
              <a:rPr lang="en-US" sz="2400" dirty="0" smtClean="0"/>
              <a:t>Supporting local believers in dire need (Js 1:27, 2:14-16, 1 </a:t>
            </a:r>
            <a:r>
              <a:rPr lang="en-US" sz="2400" dirty="0" err="1" smtClean="0"/>
              <a:t>Jn</a:t>
            </a:r>
            <a:r>
              <a:rPr lang="en-US" sz="2400" dirty="0" smtClean="0"/>
              <a:t> 3:16-18)</a:t>
            </a:r>
            <a:br>
              <a:rPr lang="en-US" sz="2400" dirty="0" smtClean="0"/>
            </a:br>
            <a:r>
              <a:rPr lang="en-US" sz="2400" dirty="0" smtClean="0"/>
              <a:t/>
            </a:r>
            <a:br>
              <a:rPr lang="en-US" sz="2400" dirty="0" smtClean="0"/>
            </a:br>
            <a:r>
              <a:rPr lang="en-US" sz="2400" b="1" dirty="0" smtClean="0">
                <a:solidFill>
                  <a:schemeClr val="accent5">
                    <a:lumMod val="50000"/>
                  </a:schemeClr>
                </a:solidFill>
              </a:rPr>
              <a:t>Obligations Of Faith</a:t>
            </a:r>
          </a:p>
          <a:p>
            <a:r>
              <a:rPr lang="en-US" sz="2400" dirty="0" smtClean="0"/>
              <a:t>Supporting your local church elders / teachers/ </a:t>
            </a:r>
            <a:r>
              <a:rPr lang="en-US" sz="2400" dirty="0" smtClean="0"/>
              <a:t>pastors (1 Tim 5:17,18;  Matt 10:10; Gal 6:6)</a:t>
            </a:r>
          </a:p>
          <a:p>
            <a:r>
              <a:rPr lang="en-US" sz="2400" dirty="0" smtClean="0"/>
              <a:t>Supporting missionaries / “strangers” (3 John 1:5-8)</a:t>
            </a:r>
          </a:p>
          <a:p>
            <a:r>
              <a:rPr lang="en-US" sz="2400" dirty="0" smtClean="0"/>
              <a:t>Sharing within the fellowship (Rom. 12:13;  Heb 13:16, Acts 2:44-46)</a:t>
            </a:r>
          </a:p>
          <a:p>
            <a:r>
              <a:rPr lang="en-US" sz="2400" dirty="0" smtClean="0"/>
              <a:t>Help for poor believers in another country (2 Cor. 8 &amp; 9)</a:t>
            </a:r>
            <a:br>
              <a:rPr lang="en-US" sz="2400" dirty="0" smtClean="0"/>
            </a:br>
            <a:r>
              <a:rPr lang="en-US" sz="2400" dirty="0" smtClean="0"/>
              <a:t/>
            </a:r>
            <a:br>
              <a:rPr lang="en-US" sz="2400" dirty="0" smtClean="0"/>
            </a:br>
            <a:r>
              <a:rPr lang="en-US" sz="2400" b="1" dirty="0" smtClean="0">
                <a:solidFill>
                  <a:schemeClr val="accent5">
                    <a:lumMod val="50000"/>
                  </a:schemeClr>
                </a:solidFill>
              </a:rPr>
              <a:t>Social Obligations</a:t>
            </a:r>
          </a:p>
          <a:p>
            <a:r>
              <a:rPr lang="en-US" sz="2400" dirty="0" smtClean="0"/>
              <a:t>Doing good to “all men” (Gal 6:10;  </a:t>
            </a:r>
            <a:r>
              <a:rPr lang="en-US" sz="2400" dirty="0" err="1" smtClean="0"/>
              <a:t>Lk</a:t>
            </a:r>
            <a:r>
              <a:rPr lang="en-US" sz="2400" dirty="0" smtClean="0"/>
              <a:t> 10:29-37,  Acts 10:4)</a:t>
            </a:r>
          </a:p>
          <a:p>
            <a:r>
              <a:rPr lang="en-US" sz="2400" dirty="0" smtClean="0"/>
              <a:t>Paying taxes (Rom 13:6-8)</a:t>
            </a:r>
          </a:p>
          <a:p>
            <a:r>
              <a:rPr lang="en-US" sz="2400" dirty="0" smtClean="0"/>
              <a:t>Paying debts (Rom 13:8)</a:t>
            </a:r>
          </a:p>
          <a:p>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Gift of Giving</a:t>
            </a:r>
            <a:endParaRPr lang="en-US" dirty="0"/>
          </a:p>
        </p:txBody>
      </p:sp>
      <p:sp>
        <p:nvSpPr>
          <p:cNvPr id="3" name="Content Placeholder 2"/>
          <p:cNvSpPr>
            <a:spLocks noGrp="1"/>
          </p:cNvSpPr>
          <p:nvPr>
            <p:ph sz="quarter" idx="1"/>
          </p:nvPr>
        </p:nvSpPr>
        <p:spPr/>
        <p:txBody>
          <a:bodyPr>
            <a:normAutofit lnSpcReduction="10000"/>
          </a:bodyPr>
          <a:lstStyle/>
          <a:p>
            <a:r>
              <a:rPr lang="en-US" sz="2400" dirty="0" smtClean="0"/>
              <a:t>There is a spiritual gift of generosity whose body-life ministry is giving for the glory of God (Rom 12:8, 1 Tim 6:17,18)</a:t>
            </a:r>
          </a:p>
          <a:p>
            <a:r>
              <a:rPr lang="en-US" sz="2400" dirty="0" smtClean="0"/>
              <a:t>These naturally / spiritually generous people need to be got together into a “hilarious giving” ministry group (too often we give fundraising to administrators /accountants who are not givers themselves – often controllers)</a:t>
            </a:r>
          </a:p>
          <a:p>
            <a:r>
              <a:rPr lang="en-US" sz="2400" dirty="0" smtClean="0"/>
              <a:t>This group can then share their excitement about giving and be given fundraising targets and be allowed to teach on giving and to motivate others to give.</a:t>
            </a:r>
          </a:p>
          <a:p>
            <a:r>
              <a:rPr lang="en-US" sz="2400" dirty="0" smtClean="0"/>
              <a:t>Make sure they are relationally connected to the rest of the body and the work</a:t>
            </a:r>
          </a:p>
          <a:p>
            <a:r>
              <a:rPr lang="en-US" sz="2400" dirty="0" smtClean="0"/>
              <a:t>Make sure they are spiritually fed</a:t>
            </a:r>
          </a:p>
          <a:p>
            <a:r>
              <a:rPr lang="en-US" sz="2400" dirty="0" smtClean="0"/>
              <a:t>Make sure they are appreciated and motivated anonymously.</a:t>
            </a: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Wisdom</a:t>
            </a:r>
            <a:endParaRPr lang="en-US" dirty="0"/>
          </a:p>
        </p:txBody>
      </p:sp>
      <p:sp>
        <p:nvSpPr>
          <p:cNvPr id="3" name="Content Placeholder 2"/>
          <p:cNvSpPr>
            <a:spLocks noGrp="1"/>
          </p:cNvSpPr>
          <p:nvPr>
            <p:ph sz="quarter" idx="1"/>
          </p:nvPr>
        </p:nvSpPr>
        <p:spPr>
          <a:xfrm>
            <a:off x="228600" y="1219200"/>
            <a:ext cx="8839200" cy="4937760"/>
          </a:xfrm>
        </p:spPr>
        <p:txBody>
          <a:bodyPr>
            <a:normAutofit fontScale="92500"/>
          </a:bodyPr>
          <a:lstStyle/>
          <a:p>
            <a:r>
              <a:rPr lang="en-US" sz="2400" dirty="0" smtClean="0"/>
              <a:t>Explain giving with lots of reference to NT Scriptures</a:t>
            </a:r>
          </a:p>
          <a:p>
            <a:r>
              <a:rPr lang="en-US" sz="2400" dirty="0" smtClean="0"/>
              <a:t>Build a framework and “spiral-inwards” from major principles down to minor details</a:t>
            </a:r>
          </a:p>
          <a:p>
            <a:r>
              <a:rPr lang="en-US" sz="2400" dirty="0" smtClean="0"/>
              <a:t>Show giving as part of the web of relationship / mutuality </a:t>
            </a:r>
          </a:p>
          <a:p>
            <a:r>
              <a:rPr lang="en-US" sz="2400" dirty="0" smtClean="0"/>
              <a:t>Leave people feeling free to give, light</a:t>
            </a:r>
            <a:r>
              <a:rPr lang="en-US" sz="2400" dirty="0" smtClean="0"/>
              <a:t>, prayerful and worshipful</a:t>
            </a:r>
            <a:endParaRPr lang="en-US" sz="2400" dirty="0" smtClean="0"/>
          </a:p>
          <a:p>
            <a:r>
              <a:rPr lang="en-US" sz="2400" dirty="0" smtClean="0"/>
              <a:t>Yet leave them with clear biblical evidence of their obligations</a:t>
            </a:r>
          </a:p>
          <a:p>
            <a:r>
              <a:rPr lang="en-US" sz="2400" dirty="0" smtClean="0"/>
              <a:t>Make the rewards / returns of giving clear</a:t>
            </a:r>
          </a:p>
          <a:p>
            <a:r>
              <a:rPr lang="en-US" sz="2400" dirty="0" smtClean="0"/>
              <a:t>Give them feedback about what their giving is accomplishing (much glory for God, fruit among the Gentiles, equality among the brethren etc)</a:t>
            </a:r>
          </a:p>
          <a:p>
            <a:r>
              <a:rPr lang="en-US" sz="2400" dirty="0" smtClean="0"/>
              <a:t>Show that the money is being handled by people of integrity</a:t>
            </a:r>
          </a:p>
          <a:p>
            <a:r>
              <a:rPr lang="en-US" sz="2400" dirty="0" smtClean="0"/>
              <a:t>Have a clear “ask”, a definite project, and a means to receive</a:t>
            </a:r>
          </a:p>
          <a:p>
            <a:r>
              <a:rPr lang="en-US" sz="2400" dirty="0" smtClean="0"/>
              <a:t>Have it as a 3-part series once every two years by an outside preacher</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lstStyle/>
          <a:p>
            <a:r>
              <a:rPr lang="en-US" dirty="0" smtClean="0"/>
              <a:t>Why People Will Not Give</a:t>
            </a:r>
            <a:endParaRPr lang="en-US" dirty="0"/>
          </a:p>
        </p:txBody>
      </p:sp>
      <p:sp>
        <p:nvSpPr>
          <p:cNvPr id="3" name="Content Placeholder 2"/>
          <p:cNvSpPr>
            <a:spLocks noGrp="1"/>
          </p:cNvSpPr>
          <p:nvPr>
            <p:ph sz="quarter" idx="1"/>
          </p:nvPr>
        </p:nvSpPr>
        <p:spPr>
          <a:xfrm>
            <a:off x="457200" y="1066800"/>
            <a:ext cx="8229600" cy="5334000"/>
          </a:xfrm>
        </p:spPr>
        <p:txBody>
          <a:bodyPr>
            <a:normAutofit lnSpcReduction="10000"/>
          </a:bodyPr>
          <a:lstStyle/>
          <a:p>
            <a:r>
              <a:rPr lang="en-US" sz="2400" dirty="0" smtClean="0"/>
              <a:t>Not saved</a:t>
            </a:r>
          </a:p>
          <a:p>
            <a:r>
              <a:rPr lang="en-US" sz="2400" dirty="0" smtClean="0"/>
              <a:t>Not Spirit-filled</a:t>
            </a:r>
          </a:p>
          <a:p>
            <a:r>
              <a:rPr lang="en-US" sz="2400" dirty="0" smtClean="0"/>
              <a:t>Selfish, stingy and wicked</a:t>
            </a:r>
          </a:p>
          <a:p>
            <a:r>
              <a:rPr lang="en-US" sz="2400" dirty="0" smtClean="0"/>
              <a:t>Undisciplined, impulse driven, “when I feel like it”</a:t>
            </a:r>
          </a:p>
          <a:p>
            <a:r>
              <a:rPr lang="en-US" sz="2400" dirty="0" smtClean="0"/>
              <a:t>Ascetic / Poverty mentality “preachers should be poor”</a:t>
            </a:r>
          </a:p>
          <a:p>
            <a:r>
              <a:rPr lang="en-US" sz="2400" dirty="0" smtClean="0"/>
              <a:t>Not aware of the obligation to give</a:t>
            </a:r>
          </a:p>
          <a:p>
            <a:r>
              <a:rPr lang="en-US" sz="2400" dirty="0" smtClean="0"/>
              <a:t>Not aware of the joys of giving</a:t>
            </a:r>
          </a:p>
          <a:p>
            <a:r>
              <a:rPr lang="en-US" sz="2400" dirty="0" smtClean="0"/>
              <a:t>Church-As-Theatre paradigm (I’m just paying for my seat)</a:t>
            </a:r>
          </a:p>
          <a:p>
            <a:r>
              <a:rPr lang="en-US" sz="2400" dirty="0" smtClean="0"/>
              <a:t>Bad prior experience</a:t>
            </a:r>
          </a:p>
          <a:p>
            <a:r>
              <a:rPr lang="en-US" sz="2400" dirty="0" smtClean="0"/>
              <a:t>Resentment and anger in the church say over </a:t>
            </a:r>
            <a:r>
              <a:rPr lang="en-US" sz="2400" dirty="0" err="1" smtClean="0"/>
              <a:t>doctrineal</a:t>
            </a:r>
            <a:r>
              <a:rPr lang="en-US" sz="2400" dirty="0" smtClean="0"/>
              <a:t> issues</a:t>
            </a:r>
          </a:p>
          <a:p>
            <a:r>
              <a:rPr lang="en-US" sz="2400" dirty="0" smtClean="0"/>
              <a:t>Are unsure the money will be well-used (often an excuse)</a:t>
            </a:r>
          </a:p>
          <a:p>
            <a:r>
              <a:rPr lang="en-US" sz="2400" dirty="0" smtClean="0"/>
              <a:t>Have no real sense of personal relationship w. pastor / church/ missionary or cause</a:t>
            </a:r>
          </a:p>
          <a:p>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lstStyle/>
          <a:p>
            <a:r>
              <a:rPr lang="en-US" dirty="0" smtClean="0"/>
              <a:t>Offering Time</a:t>
            </a:r>
            <a:endParaRPr lang="en-US" dirty="0"/>
          </a:p>
        </p:txBody>
      </p:sp>
      <p:sp>
        <p:nvSpPr>
          <p:cNvPr id="3" name="Content Placeholder 2"/>
          <p:cNvSpPr>
            <a:spLocks noGrp="1"/>
          </p:cNvSpPr>
          <p:nvPr>
            <p:ph sz="quarter" idx="1"/>
          </p:nvPr>
        </p:nvSpPr>
        <p:spPr>
          <a:xfrm>
            <a:off x="457200" y="990600"/>
            <a:ext cx="8229600" cy="5334000"/>
          </a:xfrm>
        </p:spPr>
        <p:txBody>
          <a:bodyPr>
            <a:normAutofit fontScale="92500" lnSpcReduction="20000"/>
          </a:bodyPr>
          <a:lstStyle/>
          <a:p>
            <a:r>
              <a:rPr lang="en-US" sz="2400" dirty="0" smtClean="0"/>
              <a:t>Don’t “beat the drum” for a long time</a:t>
            </a:r>
          </a:p>
          <a:p>
            <a:r>
              <a:rPr lang="en-US" sz="2400" dirty="0" smtClean="0"/>
              <a:t>Don’t manipulate</a:t>
            </a:r>
          </a:p>
          <a:p>
            <a:r>
              <a:rPr lang="en-US" sz="2400" dirty="0" smtClean="0"/>
              <a:t>Don’t make it into a sermon ( 5 minutes max.)</a:t>
            </a:r>
          </a:p>
          <a:p>
            <a:r>
              <a:rPr lang="en-US" sz="2400" dirty="0" smtClean="0"/>
              <a:t>Don’t imply they are buying grace or forgiveness or that they are now “getting right with God”.</a:t>
            </a:r>
          </a:p>
          <a:p>
            <a:r>
              <a:rPr lang="en-US" sz="2400" dirty="0" smtClean="0"/>
              <a:t>Do use a variety of relevant Scriptures</a:t>
            </a:r>
          </a:p>
          <a:p>
            <a:r>
              <a:rPr lang="en-US" sz="2400" dirty="0" smtClean="0"/>
              <a:t>Do be discrete, do enable privacy /anonymity esp. for major donors</a:t>
            </a:r>
          </a:p>
          <a:p>
            <a:r>
              <a:rPr lang="en-US" sz="2400" dirty="0" smtClean="0"/>
              <a:t>Do show how the money is being used</a:t>
            </a:r>
          </a:p>
          <a:p>
            <a:r>
              <a:rPr lang="en-US" sz="2400" dirty="0" smtClean="0"/>
              <a:t>Do briefly mention special projects</a:t>
            </a:r>
          </a:p>
          <a:p>
            <a:r>
              <a:rPr lang="en-US" sz="2400" dirty="0" smtClean="0"/>
              <a:t>Do give people a sense of community and involvement</a:t>
            </a:r>
          </a:p>
          <a:p>
            <a:r>
              <a:rPr lang="en-US" sz="2400" dirty="0" smtClean="0"/>
              <a:t>Do give positive feedback, appreciation and gratitude</a:t>
            </a:r>
          </a:p>
          <a:p>
            <a:r>
              <a:rPr lang="en-US" sz="2400" dirty="0" smtClean="0"/>
              <a:t>Do mention the relationship “you have renewed your concern for me…”  “shown your love” etc.</a:t>
            </a:r>
          </a:p>
          <a:p>
            <a:r>
              <a:rPr lang="en-US" sz="2400" dirty="0" smtClean="0"/>
              <a:t>Do have envelopes, project slips, regular giving by direct debit etc. in the pews and material on how to include in will, make public share donations etc in the lobby in a discrete place.</a:t>
            </a:r>
          </a:p>
          <a:p>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Campaigns</a:t>
            </a:r>
            <a:endParaRPr lang="en-US" dirty="0"/>
          </a:p>
        </p:txBody>
      </p:sp>
      <p:sp>
        <p:nvSpPr>
          <p:cNvPr id="3" name="Content Placeholder 2"/>
          <p:cNvSpPr>
            <a:spLocks noGrp="1"/>
          </p:cNvSpPr>
          <p:nvPr>
            <p:ph sz="quarter" idx="1"/>
          </p:nvPr>
        </p:nvSpPr>
        <p:spPr>
          <a:xfrm>
            <a:off x="304800" y="1219200"/>
            <a:ext cx="8382000" cy="4937760"/>
          </a:xfrm>
        </p:spPr>
        <p:txBody>
          <a:bodyPr>
            <a:normAutofit fontScale="92500" lnSpcReduction="10000"/>
          </a:bodyPr>
          <a:lstStyle/>
          <a:p>
            <a:r>
              <a:rPr lang="en-US" sz="2400" dirty="0" smtClean="0"/>
              <a:t>Find </a:t>
            </a:r>
            <a:r>
              <a:rPr lang="en-US" sz="2400" dirty="0" smtClean="0"/>
              <a:t>a clear biblical basis for what you are </a:t>
            </a:r>
            <a:r>
              <a:rPr lang="en-US" sz="2400" dirty="0" smtClean="0"/>
              <a:t>doing</a:t>
            </a:r>
          </a:p>
          <a:p>
            <a:r>
              <a:rPr lang="en-US" sz="2400" dirty="0" smtClean="0"/>
              <a:t>Pray it through and sense God’s </a:t>
            </a:r>
            <a:r>
              <a:rPr lang="en-US" sz="2400" dirty="0" smtClean="0"/>
              <a:t>timing,  get your ego out of the mix</a:t>
            </a:r>
          </a:p>
          <a:p>
            <a:r>
              <a:rPr lang="en-US" sz="2400" dirty="0" smtClean="0"/>
              <a:t>Get to the point where you genuinely have real faith for it and peace.</a:t>
            </a:r>
            <a:endParaRPr lang="en-US" sz="2400" dirty="0" smtClean="0"/>
          </a:p>
          <a:p>
            <a:r>
              <a:rPr lang="en-US" sz="2400" dirty="0" smtClean="0"/>
              <a:t>Test the waters with a small group of known very generous people to see if it “will fly” (you still could be wrong, if even the most generous people think the project is daft, don’t even try)</a:t>
            </a:r>
          </a:p>
          <a:p>
            <a:r>
              <a:rPr lang="en-US" sz="2400" dirty="0" smtClean="0"/>
              <a:t>Never use a campaign to distract from internal church problems</a:t>
            </a:r>
          </a:p>
          <a:p>
            <a:r>
              <a:rPr lang="en-US" sz="2400" dirty="0" smtClean="0"/>
              <a:t>Fix the relationships FIRST,  giving follows relationship</a:t>
            </a:r>
          </a:p>
          <a:p>
            <a:r>
              <a:rPr lang="en-US" sz="2400" dirty="0" smtClean="0"/>
              <a:t>Demonstrate the need and how the project solves the need well before you ask for the funds.</a:t>
            </a:r>
          </a:p>
          <a:p>
            <a:r>
              <a:rPr lang="en-US" sz="2400" dirty="0" smtClean="0"/>
              <a:t>Break big projects into manageable stages</a:t>
            </a:r>
          </a:p>
          <a:p>
            <a:r>
              <a:rPr lang="en-US" sz="2400" dirty="0" smtClean="0"/>
              <a:t>Get your small “major donor” group to create excitement and momentum for the project, people follow their peers and they give when others also give. Tell stories about the giving / project</a:t>
            </a:r>
          </a:p>
          <a:p>
            <a:endParaRPr lang="en-US" sz="2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123</TotalTime>
  <Words>801</Words>
  <Application>Microsoft Office PowerPoint</Application>
  <PresentationFormat>On-screen Show (4:3)</PresentationFormat>
  <Paragraphs>76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Origin</vt:lpstr>
      <vt:lpstr>Giving &amp; Finances</vt:lpstr>
      <vt:lpstr>Basic Points</vt:lpstr>
      <vt:lpstr>Financial Priorities</vt:lpstr>
      <vt:lpstr>The Gift of Giving</vt:lpstr>
      <vt:lpstr>Wisdom</vt:lpstr>
      <vt:lpstr>Why People Will Not Give</vt:lpstr>
      <vt:lpstr>Offering Time</vt:lpstr>
      <vt:lpstr>Special Campaigns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Giving &amp; Finances</dc:title>
  <dc:creator>John Edmiston</dc:creator>
  <cp:lastModifiedBy>John Edmiston</cp:lastModifiedBy>
  <cp:revision>46</cp:revision>
  <dcterms:created xsi:type="dcterms:W3CDTF">2010-07-19T21:48:08Z</dcterms:created>
  <dcterms:modified xsi:type="dcterms:W3CDTF">2010-07-19T23:52:02Z</dcterms:modified>
</cp:coreProperties>
</file>