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6" r:id="rId2"/>
    <p:sldId id="257" r:id="rId3"/>
    <p:sldId id="258" r:id="rId4"/>
    <p:sldId id="259" r:id="rId5"/>
    <p:sldId id="262" r:id="rId6"/>
    <p:sldId id="260" r:id="rId7"/>
    <p:sldId id="261" r:id="rId8"/>
    <p:sldId id="263" r:id="rId9"/>
    <p:sldId id="264"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B64C987-0FA0-416D-965B-D4A65CF03A9B}" type="datetimeFigureOut">
              <a:rPr lang="en-US" smtClean="0"/>
              <a:t>3/15/2010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96447B78-B865-4A48-A782-604EF483810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E09AA28-5EAB-443A-8597-954483371C6A}" type="datetimeFigureOut">
              <a:rPr lang="en-US" smtClean="0"/>
              <a:t>3/15/2010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1051045D-79FD-43BA-9840-205031BA6D2D}"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09AA28-5EAB-443A-8597-954483371C6A}" type="datetimeFigureOut">
              <a:rPr lang="en-US" smtClean="0"/>
              <a:t>3/15/2010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1045D-79FD-43BA-9840-205031BA6D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09AA28-5EAB-443A-8597-954483371C6A}" type="datetimeFigureOut">
              <a:rPr lang="en-US" smtClean="0"/>
              <a:t>3/15/2010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1045D-79FD-43BA-9840-205031BA6D2D}"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E09AA28-5EAB-443A-8597-954483371C6A}" type="datetimeFigureOut">
              <a:rPr lang="en-US" smtClean="0"/>
              <a:t>3/15/2010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51045D-79FD-43BA-9840-205031BA6D2D}"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E09AA28-5EAB-443A-8597-954483371C6A}" type="datetimeFigureOut">
              <a:rPr lang="en-US" smtClean="0"/>
              <a:t>3/15/2010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1051045D-79FD-43BA-9840-205031BA6D2D}"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E09AA28-5EAB-443A-8597-954483371C6A}" type="datetimeFigureOut">
              <a:rPr lang="en-US" smtClean="0"/>
              <a:t>3/15/2010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51045D-79FD-43BA-9840-205031BA6D2D}"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E09AA28-5EAB-443A-8597-954483371C6A}" type="datetimeFigureOut">
              <a:rPr lang="en-US" smtClean="0"/>
              <a:t>3/15/2010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51045D-79FD-43BA-9840-205031BA6D2D}"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09AA28-5EAB-443A-8597-954483371C6A}" type="datetimeFigureOut">
              <a:rPr lang="en-US" smtClean="0"/>
              <a:t>3/15/2010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51045D-79FD-43BA-9840-205031BA6D2D}"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9AA28-5EAB-443A-8597-954483371C6A}" type="datetimeFigureOut">
              <a:rPr lang="en-US" smtClean="0"/>
              <a:t>3/15/2010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51045D-79FD-43BA-9840-205031BA6D2D}"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09AA28-5EAB-443A-8597-954483371C6A}" type="datetimeFigureOut">
              <a:rPr lang="en-US" smtClean="0"/>
              <a:t>3/15/2010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51045D-79FD-43BA-9840-205031BA6D2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09AA28-5EAB-443A-8597-954483371C6A}" type="datetimeFigureOut">
              <a:rPr lang="en-US" smtClean="0"/>
              <a:t>3/15/2010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51045D-79FD-43BA-9840-205031BA6D2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E09AA28-5EAB-443A-8597-954483371C6A}" type="datetimeFigureOut">
              <a:rPr lang="en-US" smtClean="0"/>
              <a:t>3/15/2010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051045D-79FD-43BA-9840-205031BA6D2D}"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Preaching On Pastoral Issues</a:t>
            </a:r>
            <a:endParaRPr lang="en-US" dirty="0"/>
          </a:p>
        </p:txBody>
      </p:sp>
      <p:sp>
        <p:nvSpPr>
          <p:cNvPr id="3" name="Subtitle 2"/>
          <p:cNvSpPr>
            <a:spLocks noGrp="1"/>
          </p:cNvSpPr>
          <p:nvPr>
            <p:ph type="subTitle" idx="1"/>
          </p:nvPr>
        </p:nvSpPr>
        <p:spPr/>
        <p:txBody>
          <a:bodyPr/>
          <a:lstStyle/>
          <a:p>
            <a:r>
              <a:rPr lang="en-US" dirty="0" smtClean="0"/>
              <a:t>From The Bible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Preach On Pastoral Issues</a:t>
            </a:r>
            <a:endParaRPr lang="en-US" dirty="0"/>
          </a:p>
        </p:txBody>
      </p:sp>
      <p:sp>
        <p:nvSpPr>
          <p:cNvPr id="3" name="Content Placeholder 2"/>
          <p:cNvSpPr>
            <a:spLocks noGrp="1"/>
          </p:cNvSpPr>
          <p:nvPr>
            <p:ph sz="quarter" idx="1"/>
          </p:nvPr>
        </p:nvSpPr>
        <p:spPr/>
        <p:txBody>
          <a:bodyPr/>
          <a:lstStyle/>
          <a:p>
            <a:r>
              <a:rPr lang="en-US" dirty="0" smtClean="0"/>
              <a:t>When an issue arises in the church or the larger society that requires an immediate response</a:t>
            </a:r>
          </a:p>
          <a:p>
            <a:r>
              <a:rPr lang="en-US" dirty="0" smtClean="0"/>
              <a:t>When it falls naturally into the preaching schedule</a:t>
            </a:r>
          </a:p>
          <a:p>
            <a:r>
              <a:rPr lang="en-US" dirty="0" smtClean="0"/>
              <a:t>When “the Spirit leads”</a:t>
            </a:r>
          </a:p>
          <a:p>
            <a:r>
              <a:rPr lang="en-US" dirty="0" smtClean="0"/>
              <a:t>DO NOT preach pastorally as a result of a counseling session or a known issue with single person or family</a:t>
            </a:r>
          </a:p>
          <a:p>
            <a:r>
              <a:rPr lang="en-US" dirty="0" smtClean="0"/>
              <a:t>DO NOT preach pastorally when you are overly angry over a particular sin or trend in society</a:t>
            </a:r>
          </a:p>
          <a:p>
            <a:r>
              <a:rPr lang="en-US" dirty="0" smtClean="0"/>
              <a:t>DO NOT preach pastorally just because you have a ‘favorite topic’ and you want to preach on it again.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Grace &amp; Truth</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You need a balance of grace and truth:  John 1:14,17</a:t>
            </a:r>
          </a:p>
          <a:p>
            <a:r>
              <a:rPr lang="en-US" dirty="0" smtClean="0"/>
              <a:t>Speaking the truth in love:  Ephesians 4:15</a:t>
            </a:r>
          </a:p>
          <a:p>
            <a:r>
              <a:rPr lang="en-US" dirty="0" smtClean="0"/>
              <a:t>Not quarrelsome but meek, patient and gentle: </a:t>
            </a:r>
            <a:br>
              <a:rPr lang="en-US" dirty="0" smtClean="0"/>
            </a:br>
            <a:r>
              <a:rPr lang="en-US" dirty="0" smtClean="0"/>
              <a:t>2 </a:t>
            </a:r>
            <a:r>
              <a:rPr lang="en-US" dirty="0" smtClean="0"/>
              <a:t>Timothy 2:22-26 ESV  </a:t>
            </a:r>
            <a:r>
              <a:rPr lang="en-US" i="1" dirty="0" smtClean="0"/>
              <a:t>So flee youthful passions and pursue righteousness, faith, love, and peace, along with those who call on the Lord from a pure heart.  (23)  Have nothing to do with foolish, ignorant controversies; you know that they breed quarrels.  (24)  And the Lord's servant must not be quarrelsome but kind to everyone, able to teach, patiently enduring evil,  (25)  correcting his opponents with gentleness. God may perhaps grant them repentance leading to a knowledge of the truth,  (26)  and they may come to their senses and escape from the snare of the devil, after being captured by him to do his will.</a:t>
            </a:r>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Common Pastoral Issues</a:t>
            </a:r>
            <a:endParaRPr lang="en-US" dirty="0"/>
          </a:p>
        </p:txBody>
      </p:sp>
      <p:sp>
        <p:nvSpPr>
          <p:cNvPr id="3" name="Content Placeholder 2"/>
          <p:cNvSpPr>
            <a:spLocks noGrp="1"/>
          </p:cNvSpPr>
          <p:nvPr>
            <p:ph sz="quarter" idx="1"/>
          </p:nvPr>
        </p:nvSpPr>
        <p:spPr/>
        <p:txBody>
          <a:bodyPr/>
          <a:lstStyle/>
          <a:p>
            <a:r>
              <a:rPr lang="en-US" dirty="0" smtClean="0"/>
              <a:t>Spiritual:  Doubt,  Assurance, Faith </a:t>
            </a:r>
            <a:r>
              <a:rPr lang="en-US" dirty="0" err="1" smtClean="0"/>
              <a:t>vs</a:t>
            </a:r>
            <a:r>
              <a:rPr lang="en-US" dirty="0" smtClean="0"/>
              <a:t> Works, Quiet Time</a:t>
            </a:r>
          </a:p>
          <a:p>
            <a:r>
              <a:rPr lang="en-US" dirty="0" smtClean="0"/>
              <a:t>Divorce:   God’s attitude to, when permissible, remarriage</a:t>
            </a:r>
          </a:p>
          <a:p>
            <a:r>
              <a:rPr lang="en-US" dirty="0" smtClean="0"/>
              <a:t>Sexuality:  Biblical boundaries, Duty in marriage, Sins of</a:t>
            </a:r>
          </a:p>
          <a:p>
            <a:r>
              <a:rPr lang="en-US" dirty="0" smtClean="0"/>
              <a:t>Marriage:  Respect, Submission, Love, Faithfulness, Prayer</a:t>
            </a:r>
          </a:p>
          <a:p>
            <a:r>
              <a:rPr lang="en-US" dirty="0" smtClean="0"/>
              <a:t>Voting:  Character, Competence,  Connections, Content</a:t>
            </a:r>
          </a:p>
          <a:p>
            <a:r>
              <a:rPr lang="en-US" dirty="0" smtClean="0"/>
              <a:t>Government:  Respect for,  Obedience to, Limits of for </a:t>
            </a:r>
            <a:r>
              <a:rPr lang="en-US" dirty="0" err="1" smtClean="0"/>
              <a:t>Xn</a:t>
            </a:r>
            <a:endParaRPr lang="en-US" dirty="0" smtClean="0"/>
          </a:p>
          <a:p>
            <a:r>
              <a:rPr lang="en-US" dirty="0" smtClean="0"/>
              <a:t>Social:  Abortion,  War,  Homosexual Marriage etc.</a:t>
            </a:r>
          </a:p>
          <a:p>
            <a:r>
              <a:rPr lang="en-US" dirty="0" smtClean="0"/>
              <a:t>Honesty:  Financial, Personal, Truthfulness etc</a:t>
            </a:r>
          </a:p>
          <a:p>
            <a:r>
              <a:rPr lang="en-US" dirty="0" smtClean="0"/>
              <a:t>Work Ethic:  Wisdom + Diligence + Quality + Justice + Right </a:t>
            </a:r>
            <a:r>
              <a:rPr lang="en-US" dirty="0" smtClean="0"/>
              <a:t>R</a:t>
            </a:r>
            <a:r>
              <a:rPr lang="en-US" dirty="0" smtClean="0"/>
              <a:t>elationships = Prosperity</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Distinguish Between The Church &amp; Society</a:t>
            </a:r>
            <a:endParaRPr lang="en-US" dirty="0"/>
          </a:p>
        </p:txBody>
      </p:sp>
      <p:sp>
        <p:nvSpPr>
          <p:cNvPr id="3" name="Content Placeholder 2"/>
          <p:cNvSpPr>
            <a:spLocks noGrp="1"/>
          </p:cNvSpPr>
          <p:nvPr>
            <p:ph sz="quarter" idx="1"/>
          </p:nvPr>
        </p:nvSpPr>
        <p:spPr/>
        <p:txBody>
          <a:bodyPr/>
          <a:lstStyle/>
          <a:p>
            <a:r>
              <a:rPr lang="en-US" dirty="0" smtClean="0"/>
              <a:t>Pastors only judge the Church,  God judges the world</a:t>
            </a:r>
          </a:p>
          <a:p>
            <a:r>
              <a:rPr lang="en-US" dirty="0" smtClean="0"/>
              <a:t>1 Corinthians 5:9-13,  Revelation 22:11</a:t>
            </a:r>
          </a:p>
          <a:p>
            <a:r>
              <a:rPr lang="en-US" dirty="0" smtClean="0"/>
              <a:t>The fact that State law permits adultery does not mean we should permit adultery.  We are a separated people.</a:t>
            </a:r>
          </a:p>
          <a:p>
            <a:r>
              <a:rPr lang="en-US" dirty="0" smtClean="0"/>
              <a:t>In reverse – we cannot expect to force prayer, bible reading and sanctification on a sinful world. </a:t>
            </a:r>
          </a:p>
          <a:p>
            <a:r>
              <a:rPr lang="en-US" dirty="0" smtClean="0"/>
              <a:t>The Church has to stand up for its own values and teach its own values to its own people.  We enforce God’s Word but only to God’s people.</a:t>
            </a:r>
          </a:p>
          <a:p>
            <a:r>
              <a:rPr lang="en-US" dirty="0" smtClean="0"/>
              <a:t>The pulpit is only very secondarily a place of general social influence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&amp; Statistics</a:t>
            </a:r>
            <a:endParaRPr lang="en-US" dirty="0"/>
          </a:p>
        </p:txBody>
      </p:sp>
      <p:sp>
        <p:nvSpPr>
          <p:cNvPr id="3" name="Content Placeholder 2"/>
          <p:cNvSpPr>
            <a:spLocks noGrp="1"/>
          </p:cNvSpPr>
          <p:nvPr>
            <p:ph sz="quarter" idx="1"/>
          </p:nvPr>
        </p:nvSpPr>
        <p:spPr/>
        <p:txBody>
          <a:bodyPr>
            <a:normAutofit fontScale="92500"/>
          </a:bodyPr>
          <a:lstStyle/>
          <a:p>
            <a:r>
              <a:rPr lang="en-US" dirty="0" smtClean="0"/>
              <a:t>Research both sides of the issue and show that you understand it  don’t just charge at windmills</a:t>
            </a:r>
          </a:p>
          <a:p>
            <a:r>
              <a:rPr lang="en-US" dirty="0" smtClean="0"/>
              <a:t>People become skeptical when the sermon is all assertions and emotions without substantiating facts.</a:t>
            </a:r>
          </a:p>
          <a:p>
            <a:r>
              <a:rPr lang="en-US" dirty="0" smtClean="0"/>
              <a:t>Make sure that any statistics you use are sound e.g. the 50% divorce rate among Christians is NOT a sound statistic. (Definition of Christian was very broad since 70% plus of Americans call themselves Christians any statistic of this nominal group will virtually mirror society as a whole))</a:t>
            </a:r>
          </a:p>
          <a:p>
            <a:r>
              <a:rPr lang="en-US" dirty="0" smtClean="0"/>
              <a:t>Always find the source of the statistic, quote it as a reference, and state the conditions under which the survey or research was undertaken – where did that number come from?</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The New Testament</a:t>
            </a:r>
            <a:endParaRPr lang="en-US" dirty="0"/>
          </a:p>
        </p:txBody>
      </p:sp>
      <p:sp>
        <p:nvSpPr>
          <p:cNvPr id="3" name="Content Placeholder 2"/>
          <p:cNvSpPr>
            <a:spLocks noGrp="1"/>
          </p:cNvSpPr>
          <p:nvPr>
            <p:ph sz="quarter" idx="1"/>
          </p:nvPr>
        </p:nvSpPr>
        <p:spPr/>
        <p:txBody>
          <a:bodyPr/>
          <a:lstStyle/>
          <a:p>
            <a:r>
              <a:rPr lang="en-US" dirty="0" smtClean="0"/>
              <a:t>Pastoral issues are dealt with very differently under the New Covenant (e.g. we don’t stone adulterers to death)</a:t>
            </a:r>
          </a:p>
          <a:p>
            <a:r>
              <a:rPr lang="en-US" dirty="0" smtClean="0"/>
              <a:t>Get  ALL the NT verses together, then go to the OT</a:t>
            </a:r>
          </a:p>
          <a:p>
            <a:r>
              <a:rPr lang="en-US" dirty="0" smtClean="0"/>
              <a:t>Check the Greek where possible &amp; read modern well-researched commentaries on the issue</a:t>
            </a:r>
          </a:p>
          <a:p>
            <a:r>
              <a:rPr lang="en-US" dirty="0" smtClean="0"/>
              <a:t>Listen to the Holy Spirit</a:t>
            </a:r>
          </a:p>
          <a:p>
            <a:r>
              <a:rPr lang="en-US" dirty="0" smtClean="0"/>
              <a:t>Check your conclusions against common sense and even against the law of the land (don’t recommend an illegal or defamatory course of action e.g. public church discipline)</a:t>
            </a:r>
          </a:p>
          <a:p>
            <a:r>
              <a:rPr lang="en-US" dirty="0" smtClean="0"/>
              <a:t>Check your conclusions against a range of common scenarios to see if it is functional and wise in real life.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Solution-Focused</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By all means warn, explain, exhort and expound </a:t>
            </a:r>
          </a:p>
          <a:p>
            <a:r>
              <a:rPr lang="en-US" dirty="0" smtClean="0"/>
              <a:t>But do not immerse people in a too-deep analysis of the problem.  This information can even lead people into sin!</a:t>
            </a:r>
          </a:p>
          <a:p>
            <a:r>
              <a:rPr lang="en-US" dirty="0" smtClean="0"/>
              <a:t>Some things should not even be spoken about!</a:t>
            </a:r>
            <a:br>
              <a:rPr lang="en-US" dirty="0" smtClean="0"/>
            </a:br>
            <a:r>
              <a:rPr lang="en-US" dirty="0" smtClean="0"/>
              <a:t> Ephesians 5:11,12</a:t>
            </a:r>
          </a:p>
          <a:p>
            <a:r>
              <a:rPr lang="en-US" dirty="0" smtClean="0"/>
              <a:t>Do not create a spirit of fear, rage, hatred, rebellion, suspicion,  judgment or criticism</a:t>
            </a:r>
          </a:p>
          <a:p>
            <a:r>
              <a:rPr lang="en-US" dirty="0" smtClean="0"/>
              <a:t>Instead point to the godly and biblical solution and spend most of your time on the positive way forward</a:t>
            </a:r>
          </a:p>
          <a:p>
            <a:r>
              <a:rPr lang="en-US" dirty="0" smtClean="0"/>
              <a:t>There are possibly thousands of reasons for anger – but only a few solutions:  empathy, compassion, patience, forbearance, forgiveness and self-control.</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Solution</a:t>
            </a:r>
            <a:endParaRPr lang="en-US" dirty="0"/>
          </a:p>
        </p:txBody>
      </p:sp>
      <p:sp>
        <p:nvSpPr>
          <p:cNvPr id="3" name="Content Placeholder 2"/>
          <p:cNvSpPr>
            <a:spLocks noGrp="1"/>
          </p:cNvSpPr>
          <p:nvPr>
            <p:ph sz="quarter" idx="1"/>
          </p:nvPr>
        </p:nvSpPr>
        <p:spPr/>
        <p:txBody>
          <a:bodyPr/>
          <a:lstStyle/>
          <a:p>
            <a:r>
              <a:rPr lang="en-US" dirty="0" smtClean="0"/>
              <a:t>The Problem Defined &amp; Outlined</a:t>
            </a:r>
          </a:p>
          <a:p>
            <a:r>
              <a:rPr lang="en-US" dirty="0" smtClean="0"/>
              <a:t>False Solutions That People Attempt</a:t>
            </a:r>
          </a:p>
          <a:p>
            <a:r>
              <a:rPr lang="en-US" dirty="0" smtClean="0"/>
              <a:t>God’s Solution</a:t>
            </a:r>
          </a:p>
          <a:p>
            <a:r>
              <a:rPr lang="en-US" dirty="0" smtClean="0"/>
              <a:t>How to Put God’s Solution Into Practice</a:t>
            </a:r>
          </a:p>
          <a:p>
            <a:r>
              <a:rPr lang="en-US" dirty="0" smtClean="0"/>
              <a:t>Common Pitfalls &amp; Mistakes In Implementing God’s Solution</a:t>
            </a:r>
          </a:p>
          <a:p>
            <a:r>
              <a:rPr lang="en-US" dirty="0" smtClean="0"/>
              <a:t>The Wise &amp; Balanced and Peaceful Path of Righteousness</a:t>
            </a:r>
          </a:p>
          <a:p>
            <a:r>
              <a:rPr lang="en-US" dirty="0" smtClean="0"/>
              <a:t>James 3:17</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304</TotalTime>
  <Words>653</Words>
  <Application>Microsoft Office PowerPoint</Application>
  <PresentationFormat>On-screen Show (4:3)</PresentationFormat>
  <Paragraphs>57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Origin</vt:lpstr>
      <vt:lpstr>Preaching On Pastoral Issues</vt:lpstr>
      <vt:lpstr>When To Preach On Pastoral Issues</vt:lpstr>
      <vt:lpstr>Grace &amp; Truth</vt:lpstr>
      <vt:lpstr>Some Common Pastoral Issues</vt:lpstr>
      <vt:lpstr>Distinguish Between The Church &amp; Society</vt:lpstr>
      <vt:lpstr>Research &amp; Statistics</vt:lpstr>
      <vt:lpstr>Start With The New Testament</vt:lpstr>
      <vt:lpstr>Be Solution-Focused</vt:lpstr>
      <vt:lpstr>Finding The Solution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Preaching On Pastoral Issues</dc:title>
  <dc:creator>John Edmiston</dc:creator>
  <cp:lastModifiedBy>John Edmiston</cp:lastModifiedBy>
  <cp:revision>14</cp:revision>
  <dcterms:created xsi:type="dcterms:W3CDTF">2010-03-15T19:26:13Z</dcterms:created>
  <dcterms:modified xsi:type="dcterms:W3CDTF">2010-03-16T00:31:08Z</dcterms:modified>
</cp:coreProperties>
</file>