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6" r:id="rId6"/>
    <p:sldId id="270" r:id="rId7"/>
    <p:sldId id="267" r:id="rId8"/>
    <p:sldId id="260" r:id="rId9"/>
    <p:sldId id="261" r:id="rId10"/>
    <p:sldId id="262" r:id="rId11"/>
    <p:sldId id="263" r:id="rId12"/>
    <p:sldId id="264" r:id="rId13"/>
    <p:sldId id="265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986FF82-33EC-48AE-812C-AE01338593F8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A4DD8E0-07C0-4A56-9D30-3F707CD08A6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Homiletics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Sermon Structure – Part 1</a:t>
            </a:r>
            <a:endParaRPr lang="en-US" dirty="0"/>
          </a:p>
        </p:txBody>
      </p:sp>
      <p:pic>
        <p:nvPicPr>
          <p:cNvPr id="7" name="Picture 6" descr="preaching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514600"/>
            <a:ext cx="222885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  Jeremiah 7:1-15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The subject is: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can you stay in the land?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accent3"/>
                </a:solidFill>
              </a:rPr>
              <a:t>The complement is:</a:t>
            </a:r>
          </a:p>
          <a:p>
            <a:pPr>
              <a:buNone/>
            </a:pPr>
            <a:r>
              <a:rPr lang="en-US" dirty="0" smtClean="0"/>
              <a:t>Don’t trust in lying words or in the Temple as a magic charm</a:t>
            </a:r>
          </a:p>
          <a:p>
            <a:pPr>
              <a:buNone/>
            </a:pPr>
            <a:r>
              <a:rPr lang="en-US" dirty="0" smtClean="0"/>
              <a:t>Change your ways, make your ways and your doings good</a:t>
            </a:r>
          </a:p>
          <a:p>
            <a:pPr>
              <a:buNone/>
            </a:pPr>
            <a:r>
              <a:rPr lang="en-US" dirty="0" smtClean="0"/>
              <a:t>Do justice, protect the weak</a:t>
            </a:r>
          </a:p>
          <a:p>
            <a:pPr>
              <a:buNone/>
            </a:pPr>
            <a:r>
              <a:rPr lang="en-US" dirty="0" smtClean="0"/>
              <a:t>Do not be immoral</a:t>
            </a:r>
          </a:p>
          <a:p>
            <a:pPr>
              <a:buNone/>
            </a:pPr>
            <a:r>
              <a:rPr lang="en-US" dirty="0" smtClean="0"/>
              <a:t>Do not worship idols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4:  Micah 6:6-8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The subject is: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what shall I come before the Lord?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accent3"/>
                </a:solidFill>
              </a:rPr>
              <a:t>The complement is: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 just with religious sacrifices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</a:t>
            </a:r>
            <a:r>
              <a:rPr lang="en-US" dirty="0" smtClean="0"/>
              <a:t>ut with a good life</a:t>
            </a:r>
            <a:br>
              <a:rPr lang="en-US" dirty="0" smtClean="0"/>
            </a:br>
            <a:r>
              <a:rPr lang="en-US" dirty="0" smtClean="0"/>
              <a:t>Doing justice</a:t>
            </a:r>
            <a:br>
              <a:rPr lang="en-US" dirty="0" smtClean="0"/>
            </a:br>
            <a:r>
              <a:rPr lang="en-US" dirty="0" smtClean="0"/>
              <a:t>Loving mercy</a:t>
            </a:r>
            <a:br>
              <a:rPr lang="en-US" dirty="0" smtClean="0"/>
            </a:br>
            <a:r>
              <a:rPr lang="en-US" dirty="0" smtClean="0"/>
              <a:t>Walking humbly with your God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the subject and the complement in the following bible passages: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Romans 1:16,17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Romans 1:18-25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Romans 1:26-32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Acts 17:22-31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Romans 4:16-22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Galatians </a:t>
            </a:r>
            <a:r>
              <a:rPr lang="en-US" dirty="0" smtClean="0"/>
              <a:t>2:14-21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Ephesians 4:26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The Complement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Sometimes the complement flows naturally from the passage (the points are all there in the text)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Sometimes we have to use logic and analysis to fully bring out the complement and ask questions such as:  Who?  What?  When? Where?  Why? and How? e.g. When do the meek inherit the earth?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Sometimes we have to bring other Scriptures to bear to fully answer the complement e.g.  about the Millennium (In answer to:  When do the meek inherit the earth?)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The Complement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we have our points we then have to set them in an order that will ‘flow’ in the mind of the hearer</a:t>
            </a:r>
          </a:p>
          <a:p>
            <a:r>
              <a:rPr lang="en-US" b="1" dirty="0" smtClean="0"/>
              <a:t>Psychological Order</a:t>
            </a:r>
            <a:r>
              <a:rPr lang="en-US" dirty="0" smtClean="0"/>
              <a:t>:  e.g. Inspiration, Explanation,  Application, Exhortation</a:t>
            </a:r>
          </a:p>
          <a:p>
            <a:r>
              <a:rPr lang="en-US" b="1" dirty="0" smtClean="0"/>
              <a:t>Question Then Answer Order</a:t>
            </a:r>
          </a:p>
          <a:p>
            <a:r>
              <a:rPr lang="en-US" b="1" dirty="0" smtClean="0"/>
              <a:t>Chronological Order – </a:t>
            </a:r>
            <a:r>
              <a:rPr lang="en-US" dirty="0" smtClean="0"/>
              <a:t>T</a:t>
            </a:r>
            <a:r>
              <a:rPr lang="en-US" dirty="0" smtClean="0"/>
              <a:t>ime, History</a:t>
            </a:r>
            <a:endParaRPr lang="en-US" b="1" dirty="0" smtClean="0"/>
          </a:p>
          <a:p>
            <a:r>
              <a:rPr lang="en-US" b="1" dirty="0" smtClean="0"/>
              <a:t>Revelatory Order - </a:t>
            </a:r>
            <a:r>
              <a:rPr lang="en-US" dirty="0" smtClean="0"/>
              <a:t>From The Known To The Unknown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The Complement -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Acrostic Order </a:t>
            </a:r>
            <a:r>
              <a:rPr lang="en-US" dirty="0" smtClean="0"/>
              <a:t>– e.g. spelling out the word ‘agape’ (</a:t>
            </a:r>
            <a:r>
              <a:rPr lang="en-US" dirty="0" smtClean="0">
                <a:solidFill>
                  <a:schemeClr val="accent3"/>
                </a:solidFill>
              </a:rPr>
              <a:t>A</a:t>
            </a:r>
            <a:r>
              <a:rPr lang="en-US" dirty="0" smtClean="0"/>
              <a:t>void </a:t>
            </a:r>
            <a:r>
              <a:rPr lang="en-US" dirty="0" smtClean="0">
                <a:solidFill>
                  <a:schemeClr val="accent3"/>
                </a:solidFill>
              </a:rPr>
              <a:t>G</a:t>
            </a:r>
            <a:r>
              <a:rPr lang="en-US" dirty="0" smtClean="0"/>
              <a:t>ossip </a:t>
            </a:r>
            <a:r>
              <a:rPr lang="en-US" dirty="0" smtClean="0">
                <a:solidFill>
                  <a:schemeClr val="accent3"/>
                </a:solidFill>
              </a:rPr>
              <a:t>A</a:t>
            </a:r>
            <a:r>
              <a:rPr lang="en-US" dirty="0" smtClean="0"/>
              <a:t>rguments </a:t>
            </a:r>
            <a:r>
              <a:rPr lang="en-US" dirty="0" smtClean="0">
                <a:solidFill>
                  <a:schemeClr val="accent3"/>
                </a:solidFill>
              </a:rPr>
              <a:t>P</a:t>
            </a:r>
            <a:r>
              <a:rPr lang="en-US" dirty="0" smtClean="0"/>
              <a:t>ride and </a:t>
            </a:r>
            <a:r>
              <a:rPr lang="en-US" dirty="0" smtClean="0">
                <a:solidFill>
                  <a:schemeClr val="accent3"/>
                </a:solidFill>
              </a:rPr>
              <a:t>E</a:t>
            </a:r>
            <a:r>
              <a:rPr lang="en-US" dirty="0" smtClean="0"/>
              <a:t>xclusiveness)</a:t>
            </a:r>
          </a:p>
          <a:p>
            <a:r>
              <a:rPr lang="en-US" b="1" dirty="0" smtClean="0"/>
              <a:t>Numerical Order </a:t>
            </a:r>
            <a:r>
              <a:rPr lang="en-US" dirty="0" smtClean="0"/>
              <a:t>e.g. the Ten Commandments</a:t>
            </a:r>
          </a:p>
          <a:p>
            <a:r>
              <a:rPr lang="en-US" b="1" dirty="0" smtClean="0"/>
              <a:t>Point and Counterpoint</a:t>
            </a:r>
            <a:r>
              <a:rPr lang="en-US" dirty="0" smtClean="0"/>
              <a:t>:  The point, objections to the point, why the objections cannot be sustained etc.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Main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sermon should have just one main point</a:t>
            </a:r>
          </a:p>
          <a:p>
            <a:r>
              <a:rPr lang="en-US" dirty="0" smtClean="0"/>
              <a:t>The main point should summarize the bible passage</a:t>
            </a:r>
          </a:p>
          <a:p>
            <a:r>
              <a:rPr lang="en-US" dirty="0" smtClean="0"/>
              <a:t>The main point should be a clearly stated idea</a:t>
            </a:r>
          </a:p>
          <a:p>
            <a:r>
              <a:rPr lang="en-US" dirty="0" smtClean="0"/>
              <a:t>You should summarize the idea briefly - in around ten words or less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Is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need to be able to follow the sermon and the development of thought</a:t>
            </a:r>
          </a:p>
          <a:p>
            <a:r>
              <a:rPr lang="en-US" dirty="0" smtClean="0"/>
              <a:t>It stops you assembling a sermon that is a ‘dog’s breakfast’ of bits and pieces of good ideas, but which leave people confused</a:t>
            </a:r>
          </a:p>
          <a:p>
            <a:r>
              <a:rPr lang="en-US" dirty="0" smtClean="0"/>
              <a:t>The prophets and other biblical preachers spoke in stories and oracles that were clear and which had one main thought e.g. Jeremiah 7:1-15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 &amp; Complement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Ideas consist of a subject and a complement (p. 41 and following)</a:t>
            </a:r>
          </a:p>
          <a:p>
            <a:r>
              <a:rPr lang="en-US" dirty="0" smtClean="0"/>
              <a:t>The subject of the passage is what you are talking about</a:t>
            </a:r>
          </a:p>
          <a:p>
            <a:r>
              <a:rPr lang="en-US" dirty="0" smtClean="0"/>
              <a:t>The subject can often be stated as a question</a:t>
            </a:r>
          </a:p>
          <a:p>
            <a:r>
              <a:rPr lang="en-US" dirty="0" smtClean="0"/>
              <a:t>The complement is what you are saying about what you are talking about – this is the answer to the question (subject)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Subject (</a:t>
            </a:r>
            <a:r>
              <a:rPr lang="en-US" dirty="0" smtClean="0"/>
              <a:t>M</a:t>
            </a:r>
            <a:r>
              <a:rPr lang="en-US" dirty="0" smtClean="0"/>
              <a:t>ain Question)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subject is the main topic of the bible passage / paragraph</a:t>
            </a:r>
          </a:p>
          <a:p>
            <a:r>
              <a:rPr lang="en-US" dirty="0" smtClean="0"/>
              <a:t>It is often stated concisely near the beginning, or at the end, of the bible passage (e.g. Ephesians 4:1-3)</a:t>
            </a:r>
          </a:p>
          <a:p>
            <a:r>
              <a:rPr lang="en-US" dirty="0" smtClean="0"/>
              <a:t>Sometimes it is not stated but is the ‘obvious question’ that the passage is trying to answer (Ephesians 4:12,13)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Subject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question (subject) should grapple with / summarize the entire passage not just part of it. </a:t>
            </a:r>
          </a:p>
          <a:p>
            <a:r>
              <a:rPr lang="en-US" dirty="0" smtClean="0"/>
              <a:t>The subject should be crystal clear and be absolutely obvious to all who hear the sermon – state it right up front!!</a:t>
            </a:r>
          </a:p>
          <a:p>
            <a:r>
              <a:rPr lang="en-US" dirty="0" smtClean="0"/>
              <a:t>The subject should create high expectations for those listening to the sermon</a:t>
            </a:r>
          </a:p>
          <a:p>
            <a:r>
              <a:rPr lang="en-US" dirty="0" smtClean="0"/>
              <a:t>Going phrase by phrase through the passage is not the same as having a definite subject and can end up becoming dry and confusing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‘sub-points’ of the sermon</a:t>
            </a:r>
          </a:p>
          <a:p>
            <a:r>
              <a:rPr lang="en-US" dirty="0" smtClean="0"/>
              <a:t>It is what we are saying about the subject</a:t>
            </a:r>
          </a:p>
          <a:p>
            <a:r>
              <a:rPr lang="en-US" dirty="0" smtClean="0"/>
              <a:t>It answers the main question</a:t>
            </a:r>
          </a:p>
          <a:p>
            <a:r>
              <a:rPr lang="en-US" dirty="0" smtClean="0"/>
              <a:t>The book of Job is a very long complement to the question “Is Job right to be so angry at God?”</a:t>
            </a:r>
          </a:p>
          <a:p>
            <a:r>
              <a:rPr lang="en-US" dirty="0" smtClean="0"/>
              <a:t>Why are the meek blessed? (</a:t>
            </a:r>
            <a:r>
              <a:rPr lang="en-US" dirty="0" smtClean="0">
                <a:solidFill>
                  <a:schemeClr val="accent3"/>
                </a:solidFill>
              </a:rPr>
              <a:t>subject</a:t>
            </a:r>
            <a:r>
              <a:rPr lang="en-US" dirty="0" smtClean="0"/>
              <a:t>)</a:t>
            </a:r>
          </a:p>
          <a:p>
            <a:r>
              <a:rPr lang="en-US" dirty="0" smtClean="0"/>
              <a:t>Because they will inherit the earth….. (</a:t>
            </a:r>
            <a:r>
              <a:rPr lang="en-US" dirty="0" smtClean="0">
                <a:solidFill>
                  <a:schemeClr val="accent3"/>
                </a:solidFill>
              </a:rPr>
              <a:t>complement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You will probably have to draw on many Scriptures to fully ‘flesh out’ the complement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– The Beatitudes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The subject is 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Who are those who are blessed?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accent3"/>
                </a:solidFill>
              </a:rPr>
              <a:t>The Complement is: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poor in spirit</a:t>
            </a:r>
            <a:br>
              <a:rPr lang="en-US" dirty="0" smtClean="0"/>
            </a:br>
            <a:r>
              <a:rPr lang="en-US" dirty="0" smtClean="0"/>
              <a:t>The merciful</a:t>
            </a:r>
            <a:br>
              <a:rPr lang="en-US" dirty="0" smtClean="0"/>
            </a:br>
            <a:r>
              <a:rPr lang="en-US" dirty="0" smtClean="0"/>
              <a:t>Those who hunger and thirst after righteousness</a:t>
            </a:r>
            <a:br>
              <a:rPr lang="en-US" dirty="0" smtClean="0"/>
            </a:br>
            <a:r>
              <a:rPr lang="en-US" dirty="0" smtClean="0"/>
              <a:t>etc.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  </a:t>
            </a:r>
            <a:r>
              <a:rPr lang="en-US" dirty="0" err="1" smtClean="0"/>
              <a:t>P</a:t>
            </a:r>
            <a:r>
              <a:rPr lang="en-US" dirty="0" err="1" smtClean="0"/>
              <a:t>enetcost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The subject is: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is this strange event and what is it’s significance?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accent3"/>
                </a:solidFill>
              </a:rPr>
              <a:t>The complement is: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They are not drunk as you suppose</a:t>
            </a:r>
            <a:br>
              <a:rPr lang="en-US" dirty="0" smtClean="0"/>
            </a:br>
            <a:r>
              <a:rPr lang="en-US" dirty="0" smtClean="0"/>
              <a:t>This is the fulfillment of prophecy</a:t>
            </a:r>
            <a:br>
              <a:rPr lang="en-US" dirty="0" smtClean="0"/>
            </a:br>
            <a:r>
              <a:rPr lang="en-US" dirty="0" smtClean="0"/>
              <a:t>This results from Jesus being raised</a:t>
            </a:r>
            <a:br>
              <a:rPr lang="en-US" dirty="0" smtClean="0"/>
            </a:br>
            <a:r>
              <a:rPr lang="en-US" dirty="0" smtClean="0"/>
              <a:t>This is the outpouring of the Holy Spirit</a:t>
            </a:r>
            <a:br>
              <a:rPr lang="en-US" dirty="0" smtClean="0"/>
            </a:br>
            <a:r>
              <a:rPr lang="en-US" dirty="0" smtClean="0"/>
              <a:t>It means you must repent and be baptized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169</TotalTime>
  <Words>597</Words>
  <Application>Microsoft Office PowerPoint</Application>
  <PresentationFormat>On-screen Show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Homiletics</vt:lpstr>
      <vt:lpstr>One Main Point</vt:lpstr>
      <vt:lpstr>Why This Is Important</vt:lpstr>
      <vt:lpstr>Subject &amp; Complement</vt:lpstr>
      <vt:lpstr>The Subject (Main Question)</vt:lpstr>
      <vt:lpstr>The Subject - 2</vt:lpstr>
      <vt:lpstr>The Complement</vt:lpstr>
      <vt:lpstr>Example 1 – The Beatitudes</vt:lpstr>
      <vt:lpstr>Example 2:  Penetcost</vt:lpstr>
      <vt:lpstr>Example 3:  Jeremiah 7:1-15</vt:lpstr>
      <vt:lpstr>Example 4:  Micah 6:6-8</vt:lpstr>
      <vt:lpstr>Exercises - 1</vt:lpstr>
      <vt:lpstr>Exercises - 2</vt:lpstr>
      <vt:lpstr>Designing The Complement - 1</vt:lpstr>
      <vt:lpstr>Designing The Complement - 2</vt:lpstr>
      <vt:lpstr>Designing The Complement - 3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Edmiston</dc:creator>
  <cp:lastModifiedBy>John Edmiston</cp:lastModifiedBy>
  <cp:revision>17</cp:revision>
  <dcterms:created xsi:type="dcterms:W3CDTF">2010-01-11T20:03:39Z</dcterms:created>
  <dcterms:modified xsi:type="dcterms:W3CDTF">2010-01-11T22:52:57Z</dcterms:modified>
</cp:coreProperties>
</file>