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0"/>
  </p:handoutMasterIdLst>
  <p:sldIdLst>
    <p:sldId id="256" r:id="rId2"/>
    <p:sldId id="257" r:id="rId3"/>
    <p:sldId id="261" r:id="rId4"/>
    <p:sldId id="258" r:id="rId5"/>
    <p:sldId id="259" r:id="rId6"/>
    <p:sldId id="260" r:id="rId7"/>
    <p:sldId id="262" r:id="rId8"/>
    <p:sldId id="263" r:id="rId9"/>
  </p:sldIdLst>
  <p:sldSz cx="9144000" cy="6858000" type="screen4x3"/>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9" d="100"/>
          <a:sy n="119" d="100"/>
        </p:scale>
        <p:origin x="-76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5265809" y="0"/>
            <a:ext cx="4028440" cy="350520"/>
          </a:xfrm>
          <a:prstGeom prst="rect">
            <a:avLst/>
          </a:prstGeom>
        </p:spPr>
        <p:txBody>
          <a:bodyPr vert="horz" lIns="93177" tIns="46589" rIns="93177" bIns="46589" rtlCol="0"/>
          <a:lstStyle>
            <a:lvl1pPr algn="r">
              <a:defRPr sz="1200"/>
            </a:lvl1pPr>
          </a:lstStyle>
          <a:p>
            <a:fld id="{84AE5CAD-D63E-44A1-AFD9-F5C60BEFEEA1}" type="datetimeFigureOut">
              <a:rPr lang="en-US" smtClean="0"/>
              <a:t>7/12/2010</a:t>
            </a:fld>
            <a:endParaRPr lang="en-US"/>
          </a:p>
        </p:txBody>
      </p:sp>
      <p:sp>
        <p:nvSpPr>
          <p:cNvPr id="4" name="Footer Placeholder 3"/>
          <p:cNvSpPr>
            <a:spLocks noGrp="1"/>
          </p:cNvSpPr>
          <p:nvPr>
            <p:ph type="ftr" sz="quarter" idx="2"/>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5265809" y="6658664"/>
            <a:ext cx="4028440" cy="350520"/>
          </a:xfrm>
          <a:prstGeom prst="rect">
            <a:avLst/>
          </a:prstGeom>
        </p:spPr>
        <p:txBody>
          <a:bodyPr vert="horz" lIns="93177" tIns="46589" rIns="93177" bIns="46589" rtlCol="0" anchor="b"/>
          <a:lstStyle>
            <a:lvl1pPr algn="r">
              <a:defRPr sz="1200"/>
            </a:lvl1pPr>
          </a:lstStyle>
          <a:p>
            <a:fld id="{85D90F5E-D1B0-40A9-8203-9F60BFA19454}"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F52A829F-6F76-44D3-BC57-72230F1C7EA1}" type="datetimeFigureOut">
              <a:rPr lang="en-US" smtClean="0"/>
              <a:t>7/12/2010</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AD51988A-CDF9-4FE2-A55A-252B7CCE19DD}" type="slidenum">
              <a:rPr lang="en-US" smtClean="0"/>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52A829F-6F76-44D3-BC57-72230F1C7EA1}" type="datetimeFigureOut">
              <a:rPr lang="en-US" smtClean="0"/>
              <a:t>7/12/2010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51988A-CDF9-4FE2-A55A-252B7CCE19D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52A829F-6F76-44D3-BC57-72230F1C7EA1}" type="datetimeFigureOut">
              <a:rPr lang="en-US" smtClean="0"/>
              <a:t>7/12/2010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51988A-CDF9-4FE2-A55A-252B7CCE19DD}" type="slidenum">
              <a:rPr lang="en-US" smtClean="0"/>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52A829F-6F76-44D3-BC57-72230F1C7EA1}" type="datetimeFigureOut">
              <a:rPr lang="en-US" smtClean="0"/>
              <a:t>7/12/2010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51988A-CDF9-4FE2-A55A-252B7CCE19DD}" type="slidenum">
              <a:rPr lang="en-US" smtClean="0"/>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F52A829F-6F76-44D3-BC57-72230F1C7EA1}" type="datetimeFigureOut">
              <a:rPr lang="en-US" smtClean="0"/>
              <a:t>7/12/2010</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AD51988A-CDF9-4FE2-A55A-252B7CCE19DD}" type="slidenum">
              <a:rPr lang="en-US" smtClean="0"/>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52A829F-6F76-44D3-BC57-72230F1C7EA1}" type="datetimeFigureOut">
              <a:rPr lang="en-US" smtClean="0"/>
              <a:t>7/12/2010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51988A-CDF9-4FE2-A55A-252B7CCE19DD}" type="slidenum">
              <a:rPr lang="en-US" smtClean="0"/>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52A829F-6F76-44D3-BC57-72230F1C7EA1}" type="datetimeFigureOut">
              <a:rPr lang="en-US" smtClean="0"/>
              <a:t>7/12/2010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51988A-CDF9-4FE2-A55A-252B7CCE19DD}" type="slidenum">
              <a:rPr lang="en-US" smtClean="0"/>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52A829F-6F76-44D3-BC57-72230F1C7EA1}" type="datetimeFigureOut">
              <a:rPr lang="en-US" smtClean="0"/>
              <a:t>7/12/2010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51988A-CDF9-4FE2-A55A-252B7CCE19DD}" type="slidenum">
              <a:rPr lang="en-US" smtClean="0"/>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2A829F-6F76-44D3-BC57-72230F1C7EA1}" type="datetimeFigureOut">
              <a:rPr lang="en-US" smtClean="0"/>
              <a:t>7/12/2010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51988A-CDF9-4FE2-A55A-252B7CCE19DD}" type="slidenum">
              <a:rPr lang="en-US" smtClean="0"/>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52A829F-6F76-44D3-BC57-72230F1C7EA1}" type="datetimeFigureOut">
              <a:rPr lang="en-US" smtClean="0"/>
              <a:t>7/12/2010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51988A-CDF9-4FE2-A55A-252B7CCE19DD}"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52A829F-6F76-44D3-BC57-72230F1C7EA1}" type="datetimeFigureOut">
              <a:rPr lang="en-US" smtClean="0"/>
              <a:t>7/12/2010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51988A-CDF9-4FE2-A55A-252B7CCE19DD}"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F52A829F-6F76-44D3-BC57-72230F1C7EA1}" type="datetimeFigureOut">
              <a:rPr lang="en-US" smtClean="0"/>
              <a:t>7/12/2010</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AD51988A-CDF9-4FE2-A55A-252B7CCE19DD}" type="slidenum">
              <a:rPr lang="en-US" smtClean="0"/>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Homiletics 2</a:t>
            </a:r>
            <a:endParaRPr lang="en-US" dirty="0"/>
          </a:p>
        </p:txBody>
      </p:sp>
      <p:sp>
        <p:nvSpPr>
          <p:cNvPr id="3" name="Subtitle 2"/>
          <p:cNvSpPr>
            <a:spLocks noGrp="1"/>
          </p:cNvSpPr>
          <p:nvPr>
            <p:ph type="subTitle" idx="1"/>
          </p:nvPr>
        </p:nvSpPr>
        <p:spPr/>
        <p:txBody>
          <a:bodyPr/>
          <a:lstStyle/>
          <a:p>
            <a:r>
              <a:rPr lang="en-US" dirty="0"/>
              <a:t>Mother’s Day / Father’s Day / Church Anniversary: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Annual Events &amp; Celebrations</a:t>
            </a:r>
            <a:endParaRPr lang="en-US" dirty="0"/>
          </a:p>
        </p:txBody>
      </p:sp>
      <p:sp>
        <p:nvSpPr>
          <p:cNvPr id="3" name="Content Placeholder 2"/>
          <p:cNvSpPr>
            <a:spLocks noGrp="1"/>
          </p:cNvSpPr>
          <p:nvPr>
            <p:ph sz="quarter" idx="1"/>
          </p:nvPr>
        </p:nvSpPr>
        <p:spPr/>
        <p:txBody>
          <a:bodyPr>
            <a:normAutofit/>
          </a:bodyPr>
          <a:lstStyle/>
          <a:p>
            <a:r>
              <a:rPr lang="en-US" sz="2400" dirty="0" smtClean="0"/>
              <a:t>These include Mother’s Day, Father’s Day, Church Anniversaries, 4</a:t>
            </a:r>
            <a:r>
              <a:rPr lang="en-US" sz="2400" baseline="30000" dirty="0" smtClean="0"/>
              <a:t>th</a:t>
            </a:r>
            <a:r>
              <a:rPr lang="en-US" sz="2400" dirty="0" smtClean="0"/>
              <a:t> July, Memorial Day, Thanksgiving etc.</a:t>
            </a:r>
          </a:p>
          <a:p>
            <a:r>
              <a:rPr lang="en-US" sz="2400" dirty="0" smtClean="0"/>
              <a:t>Is there some biblical mandate for honoring this day?</a:t>
            </a:r>
          </a:p>
          <a:p>
            <a:r>
              <a:rPr lang="en-US" sz="2400" dirty="0" smtClean="0"/>
              <a:t>Are we confusing the gospel in some way?</a:t>
            </a:r>
          </a:p>
          <a:p>
            <a:r>
              <a:rPr lang="en-US" sz="2400" dirty="0" smtClean="0"/>
              <a:t>How can we make the “God component” clear?</a:t>
            </a:r>
          </a:p>
          <a:p>
            <a:r>
              <a:rPr lang="en-US" sz="2400" dirty="0" smtClean="0"/>
              <a:t>Thanksgiving has an obvious positive worship component</a:t>
            </a:r>
          </a:p>
          <a:p>
            <a:r>
              <a:rPr lang="en-US" sz="2400" dirty="0" smtClean="0"/>
              <a:t>Halloween has obvious very negative Satanic components and should be condemned from the pulpit. </a:t>
            </a:r>
          </a:p>
          <a:p>
            <a:r>
              <a:rPr lang="en-US" sz="2400" dirty="0" smtClean="0"/>
              <a:t>Memorial Day is more complex – we want to honor the fallen soldiers without saying that God blesses every single U.S. military decision or every single war. The “God component” is our duty to protect that which is good etc.</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Pitfalls</a:t>
            </a:r>
            <a:endParaRPr lang="en-US" dirty="0"/>
          </a:p>
        </p:txBody>
      </p:sp>
      <p:sp>
        <p:nvSpPr>
          <p:cNvPr id="3" name="Content Placeholder 2"/>
          <p:cNvSpPr>
            <a:spLocks noGrp="1"/>
          </p:cNvSpPr>
          <p:nvPr>
            <p:ph sz="quarter" idx="1"/>
          </p:nvPr>
        </p:nvSpPr>
        <p:spPr>
          <a:xfrm>
            <a:off x="457200" y="1219200"/>
            <a:ext cx="8534400" cy="4937760"/>
          </a:xfrm>
        </p:spPr>
        <p:txBody>
          <a:bodyPr>
            <a:normAutofit/>
          </a:bodyPr>
          <a:lstStyle/>
          <a:p>
            <a:r>
              <a:rPr lang="en-US" sz="2400" dirty="0" smtClean="0"/>
              <a:t>Making some people feel excluded in a painful way e.g. women who have not had children or who have lost children.</a:t>
            </a:r>
          </a:p>
          <a:p>
            <a:r>
              <a:rPr lang="en-US" sz="2400" dirty="0" smtClean="0"/>
              <a:t>Creating social divisions in the Church (James 2)</a:t>
            </a:r>
          </a:p>
          <a:p>
            <a:r>
              <a:rPr lang="en-US" sz="2400" dirty="0" smtClean="0"/>
              <a:t>Getting too political / too close a merging of church and state</a:t>
            </a:r>
          </a:p>
          <a:p>
            <a:r>
              <a:rPr lang="en-US" sz="2400" dirty="0" smtClean="0"/>
              <a:t>Being overly pompous or flattering (honor God first &amp; foremost)</a:t>
            </a:r>
          </a:p>
          <a:p>
            <a:r>
              <a:rPr lang="en-US" sz="2400" dirty="0" smtClean="0"/>
              <a:t>Being insufficiently biblical / too many jokes </a:t>
            </a:r>
            <a:r>
              <a:rPr lang="en-US" sz="2400" dirty="0" smtClean="0"/>
              <a:t>&amp;</a:t>
            </a:r>
            <a:r>
              <a:rPr lang="en-US" sz="2400" dirty="0" smtClean="0"/>
              <a:t> stories</a:t>
            </a:r>
          </a:p>
          <a:p>
            <a:r>
              <a:rPr lang="en-US" sz="2400" dirty="0" smtClean="0"/>
              <a:t>Celebrating too many cultural occasions so that people lose track of where the main teaching is at.</a:t>
            </a:r>
          </a:p>
          <a:p>
            <a:r>
              <a:rPr lang="en-US" sz="2400" dirty="0" smtClean="0"/>
              <a:t>Creating a “church calendar” that starts to gain religious and even </a:t>
            </a:r>
            <a:r>
              <a:rPr lang="en-US" sz="2400" dirty="0" err="1" smtClean="0"/>
              <a:t>salvific</a:t>
            </a:r>
            <a:r>
              <a:rPr lang="en-US" sz="2400" dirty="0" smtClean="0"/>
              <a:t> significance (Eph 4:10)</a:t>
            </a:r>
          </a:p>
          <a:p>
            <a:endParaRPr lang="en-US" sz="2400" dirty="0" smtClean="0"/>
          </a:p>
          <a:p>
            <a:endParaRPr lang="en-US" sz="2400" dirty="0" smtClean="0"/>
          </a:p>
          <a:p>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Biblical Approach</a:t>
            </a:r>
            <a:endParaRPr lang="en-US" dirty="0"/>
          </a:p>
        </p:txBody>
      </p:sp>
      <p:sp>
        <p:nvSpPr>
          <p:cNvPr id="3" name="Content Placeholder 2"/>
          <p:cNvSpPr>
            <a:spLocks noGrp="1"/>
          </p:cNvSpPr>
          <p:nvPr>
            <p:ph sz="quarter" idx="1"/>
          </p:nvPr>
        </p:nvSpPr>
        <p:spPr/>
        <p:txBody>
          <a:bodyPr/>
          <a:lstStyle/>
          <a:p>
            <a:r>
              <a:rPr lang="en-US" dirty="0" smtClean="0"/>
              <a:t>Decide if you want to preach a sermon on that occasion.</a:t>
            </a:r>
          </a:p>
          <a:p>
            <a:r>
              <a:rPr lang="en-US" dirty="0" smtClean="0"/>
              <a:t>Research the whole Bible to see what it says about the issue e.g.  honoring parents, thanksgiving,  the occult etc.</a:t>
            </a:r>
          </a:p>
          <a:p>
            <a:r>
              <a:rPr lang="en-US" dirty="0" smtClean="0"/>
              <a:t>You can use a concordance or bible software to do this.</a:t>
            </a:r>
          </a:p>
          <a:p>
            <a:r>
              <a:rPr lang="en-US" dirty="0" smtClean="0"/>
              <a:t>Create a clear “topic sentence” that expresses your main point in about ten words e.g.  “Our Creator God calls us to a life of gratitude.”</a:t>
            </a:r>
          </a:p>
          <a:p>
            <a:r>
              <a:rPr lang="en-US" dirty="0" smtClean="0"/>
              <a:t>Create sub-points with one or two verses each and expound them or take an entire passage </a:t>
            </a:r>
            <a:r>
              <a:rPr lang="en-US" dirty="0" err="1" smtClean="0"/>
              <a:t>e.g</a:t>
            </a:r>
            <a:r>
              <a:rPr lang="en-US" dirty="0" smtClean="0"/>
              <a:t> Psalm 100 and use that as the basis of your (Thanksgiving) sermon while bringing the other verses in as side-references.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Thanksgiving Outline 1</a:t>
            </a:r>
            <a:endParaRPr lang="en-US" dirty="0"/>
          </a:p>
        </p:txBody>
      </p:sp>
      <p:sp>
        <p:nvSpPr>
          <p:cNvPr id="3" name="Content Placeholder 2"/>
          <p:cNvSpPr>
            <a:spLocks noGrp="1"/>
          </p:cNvSpPr>
          <p:nvPr>
            <p:ph sz="quarter" idx="1"/>
          </p:nvPr>
        </p:nvSpPr>
        <p:spPr>
          <a:xfrm>
            <a:off x="457200" y="1219200"/>
            <a:ext cx="8534400" cy="4937760"/>
          </a:xfrm>
        </p:spPr>
        <p:txBody>
          <a:bodyPr>
            <a:normAutofit/>
          </a:bodyPr>
          <a:lstStyle/>
          <a:p>
            <a:r>
              <a:rPr lang="en-US" sz="2400" dirty="0" smtClean="0"/>
              <a:t>Topic sentence:  “Our </a:t>
            </a:r>
            <a:r>
              <a:rPr lang="en-US" sz="2400" dirty="0" smtClean="0"/>
              <a:t>Creator God calls us to a life of </a:t>
            </a:r>
            <a:r>
              <a:rPr lang="en-US" sz="2400" dirty="0" smtClean="0"/>
              <a:t>gratitude.”</a:t>
            </a:r>
          </a:p>
          <a:p>
            <a:r>
              <a:rPr lang="en-US" sz="2400" dirty="0" smtClean="0"/>
              <a:t>1.  All Creation gives thanks to God  </a:t>
            </a:r>
            <a:r>
              <a:rPr lang="en-US" sz="1800" dirty="0" smtClean="0"/>
              <a:t>(Ps.  69:34; Ps.100, Ps 145;10, Ps. 148)</a:t>
            </a:r>
          </a:p>
          <a:p>
            <a:r>
              <a:rPr lang="en-US" sz="2400" dirty="0" smtClean="0"/>
              <a:t>2.   Thanksgiving shows that we truly believe in the goodness of God but murmuring is a sign of lack of faith </a:t>
            </a:r>
            <a:r>
              <a:rPr lang="en-US" sz="1800" dirty="0" smtClean="0"/>
              <a:t>(Col 2:7, 1 </a:t>
            </a:r>
            <a:r>
              <a:rPr lang="en-US" sz="1800" dirty="0" err="1" smtClean="0"/>
              <a:t>Cor</a:t>
            </a:r>
            <a:r>
              <a:rPr lang="en-US" sz="1800" dirty="0" smtClean="0"/>
              <a:t> 10:1-12)</a:t>
            </a:r>
          </a:p>
          <a:p>
            <a:r>
              <a:rPr lang="en-US" sz="2400" dirty="0" smtClean="0"/>
              <a:t>3. Give </a:t>
            </a:r>
            <a:r>
              <a:rPr lang="en-US" sz="2400" dirty="0" smtClean="0"/>
              <a:t>thanks to God at all </a:t>
            </a:r>
            <a:r>
              <a:rPr lang="en-US" sz="2400" dirty="0" smtClean="0"/>
              <a:t>times </a:t>
            </a:r>
            <a:r>
              <a:rPr lang="en-US" sz="2000" dirty="0" smtClean="0"/>
              <a:t>(1 </a:t>
            </a:r>
            <a:r>
              <a:rPr lang="en-US" sz="2000" dirty="0" err="1" smtClean="0"/>
              <a:t>Thess</a:t>
            </a:r>
            <a:r>
              <a:rPr lang="en-US" sz="2000" dirty="0" smtClean="0"/>
              <a:t> 5:16-18, Col 3:16-17)</a:t>
            </a:r>
          </a:p>
          <a:p>
            <a:r>
              <a:rPr lang="en-US" sz="2400" dirty="0" smtClean="0"/>
              <a:t>4.  Trials can perfect our character so we should even be thankful for them as well  </a:t>
            </a:r>
            <a:r>
              <a:rPr lang="en-US" sz="2000" dirty="0" smtClean="0"/>
              <a:t>(Rom 5:1-5, 1 Peter 1:3-7)</a:t>
            </a:r>
          </a:p>
          <a:p>
            <a:r>
              <a:rPr lang="en-US" sz="2400" dirty="0" smtClean="0"/>
              <a:t>5.  This Thanksgiving we should remember all the good things that God has done for us including our salvation </a:t>
            </a:r>
            <a:r>
              <a:rPr lang="en-US" sz="1800" dirty="0" smtClean="0"/>
              <a:t>(Ps 103:1-5, 105:1-6)</a:t>
            </a:r>
          </a:p>
          <a:p>
            <a:r>
              <a:rPr lang="en-US" sz="2400" dirty="0" smtClean="0"/>
              <a:t>6. Even after Thanksgiving is over we should still lead a life of gratitude, praise and thanksgiving. </a:t>
            </a:r>
            <a:r>
              <a:rPr lang="en-US" sz="1800" dirty="0" smtClean="0"/>
              <a:t>(Eph 5:18-20, Phil 3:3;  Rev 11:16-17)</a:t>
            </a:r>
            <a:endParaRPr lang="en-US" sz="1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Thanksgiving Outline 2</a:t>
            </a:r>
            <a:endParaRPr lang="en-US" dirty="0"/>
          </a:p>
        </p:txBody>
      </p:sp>
      <p:sp>
        <p:nvSpPr>
          <p:cNvPr id="3" name="Content Placeholder 2"/>
          <p:cNvSpPr>
            <a:spLocks noGrp="1"/>
          </p:cNvSpPr>
          <p:nvPr>
            <p:ph sz="quarter" idx="1"/>
          </p:nvPr>
        </p:nvSpPr>
        <p:spPr>
          <a:xfrm>
            <a:off x="228600" y="1219200"/>
            <a:ext cx="8763000" cy="4937760"/>
          </a:xfrm>
        </p:spPr>
        <p:txBody>
          <a:bodyPr>
            <a:normAutofit/>
          </a:bodyPr>
          <a:lstStyle/>
          <a:p>
            <a:r>
              <a:rPr lang="en-US" sz="2400" dirty="0" smtClean="0"/>
              <a:t>Start with a text e.g.  1 </a:t>
            </a:r>
            <a:r>
              <a:rPr lang="en-US" sz="2400" dirty="0" err="1" smtClean="0"/>
              <a:t>Thess</a:t>
            </a:r>
            <a:r>
              <a:rPr lang="en-US" sz="2400" dirty="0" smtClean="0"/>
              <a:t> 5:18  “Give thanks in all things for this is the will of God in Christ Jesus concerning you”</a:t>
            </a:r>
          </a:p>
          <a:p>
            <a:r>
              <a:rPr lang="en-US" sz="2400" dirty="0" smtClean="0"/>
              <a:t>Relate it to the chapter – about prayer, praise and life in the Spirit</a:t>
            </a:r>
          </a:p>
          <a:p>
            <a:r>
              <a:rPr lang="en-US" sz="2400" dirty="0" smtClean="0"/>
              <a:t>Explain how true faith results in true rejoicing</a:t>
            </a:r>
          </a:p>
          <a:p>
            <a:r>
              <a:rPr lang="en-US" sz="2400" dirty="0" smtClean="0"/>
              <a:t>Show how grumbling results in spiritual death</a:t>
            </a:r>
          </a:p>
          <a:p>
            <a:r>
              <a:rPr lang="en-US" sz="2400" dirty="0" smtClean="0"/>
              <a:t>Show how we can even give thanks for trials</a:t>
            </a:r>
          </a:p>
          <a:p>
            <a:r>
              <a:rPr lang="en-US" sz="2400" dirty="0" smtClean="0"/>
              <a:t>Explain how much we have to be thankful for</a:t>
            </a:r>
          </a:p>
          <a:p>
            <a:r>
              <a:rPr lang="en-US" sz="2400" dirty="0" smtClean="0"/>
              <a:t>Explain how God owes us nothing (Romans 11:35,36)</a:t>
            </a:r>
          </a:p>
          <a:p>
            <a:r>
              <a:rPr lang="en-US" sz="2400" dirty="0" smtClean="0"/>
              <a:t>Exhort them to see thanksgiving as a compulsory “will of God” thing that is closely tied to the life of prayer and which should be part of the everyday life of every born-again believer.</a:t>
            </a:r>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Light &amp; Shadow</a:t>
            </a:r>
            <a:endParaRPr lang="en-US" dirty="0"/>
          </a:p>
        </p:txBody>
      </p:sp>
      <p:sp>
        <p:nvSpPr>
          <p:cNvPr id="3" name="Content Placeholder 2"/>
          <p:cNvSpPr>
            <a:spLocks noGrp="1"/>
          </p:cNvSpPr>
          <p:nvPr>
            <p:ph sz="quarter" idx="1"/>
          </p:nvPr>
        </p:nvSpPr>
        <p:spPr/>
        <p:txBody>
          <a:bodyPr>
            <a:normAutofit lnSpcReduction="10000"/>
          </a:bodyPr>
          <a:lstStyle/>
          <a:p>
            <a:r>
              <a:rPr lang="en-US" sz="2400" dirty="0" smtClean="0"/>
              <a:t>Say both what you ARE saying and what you are NOT saying</a:t>
            </a:r>
          </a:p>
          <a:p>
            <a:r>
              <a:rPr lang="en-US" sz="2400" dirty="0" smtClean="0"/>
              <a:t>“God calls us to honor our parents, some of you may have very difficult relationships with your parents or parents that have hurt you very deeply. </a:t>
            </a:r>
            <a:r>
              <a:rPr lang="en-US" sz="2400" dirty="0" smtClean="0"/>
              <a:t> </a:t>
            </a:r>
            <a:r>
              <a:rPr lang="en-US" sz="2400" dirty="0" smtClean="0"/>
              <a:t>I am not saying that you have to agree with everything that your parents ever said or did. I am saying that you need to give them respect and honor and to assist them in their old age.”</a:t>
            </a:r>
          </a:p>
          <a:p>
            <a:r>
              <a:rPr lang="en-US" sz="2400" dirty="0" smtClean="0"/>
              <a:t>“ As we celebrate Memorial Day I am not saying that Christians should support every war or every military and government decision. You retain your right of conscience.  But I am saying that our freedom to worship God is largely due to the brave men and women who have fought for our country. Even if you are a pacifist your freedom to be a pacifist comes from what these men and women in uniform have done.”</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Church Anniversaries</a:t>
            </a:r>
            <a:endParaRPr lang="en-US" dirty="0"/>
          </a:p>
        </p:txBody>
      </p:sp>
      <p:sp>
        <p:nvSpPr>
          <p:cNvPr id="3" name="Content Placeholder 2"/>
          <p:cNvSpPr>
            <a:spLocks noGrp="1"/>
          </p:cNvSpPr>
          <p:nvPr>
            <p:ph sz="quarter" idx="1"/>
          </p:nvPr>
        </p:nvSpPr>
        <p:spPr/>
        <p:txBody>
          <a:bodyPr/>
          <a:lstStyle/>
          <a:p>
            <a:r>
              <a:rPr lang="en-US" sz="2400" dirty="0" smtClean="0"/>
              <a:t>Some denominations / cultures place great emphasis on the church anniversary and the church as an institution</a:t>
            </a:r>
          </a:p>
          <a:p>
            <a:r>
              <a:rPr lang="en-US" sz="2400" dirty="0" smtClean="0"/>
              <a:t>This can be healthy but it can also become “cultish”.</a:t>
            </a:r>
          </a:p>
          <a:p>
            <a:r>
              <a:rPr lang="en-US" sz="2400" dirty="0" smtClean="0"/>
              <a:t>The church anniversary should primarily celebrate what Christ has done in and through the life of that fellowship</a:t>
            </a:r>
          </a:p>
          <a:p>
            <a:r>
              <a:rPr lang="en-US" sz="2400" dirty="0" smtClean="0"/>
              <a:t>It should not celebrate “man” or be a time for fleshly boasting</a:t>
            </a:r>
          </a:p>
          <a:p>
            <a:r>
              <a:rPr lang="en-US" sz="2400" dirty="0" smtClean="0"/>
              <a:t>It can be an important time for remembering the importance of membership in a local body of Christ.</a:t>
            </a:r>
          </a:p>
          <a:p>
            <a:r>
              <a:rPr lang="en-US" sz="2400" dirty="0" smtClean="0"/>
              <a:t>Can help people to focus on the mission of the Church, the need for evangelism and so on. Give God’s vision for them….</a:t>
            </a:r>
          </a:p>
          <a:p>
            <a:r>
              <a:rPr lang="en-US" sz="2400" dirty="0" smtClean="0"/>
              <a:t>Preach from Ephesians – the epistle about the nature of the Church.</a:t>
            </a:r>
          </a:p>
          <a:p>
            <a:endParaRPr lang="en-US" sz="2400" dirty="0" smtClean="0"/>
          </a:p>
          <a:p>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257</TotalTime>
  <Words>935</Words>
  <Application>Microsoft Office PowerPoint</Application>
  <PresentationFormat>On-screen Show (4:3)</PresentationFormat>
  <Paragraphs>55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Origin</vt:lpstr>
      <vt:lpstr>Homiletics 2</vt:lpstr>
      <vt:lpstr>Annual Events &amp; Celebrations</vt:lpstr>
      <vt:lpstr>Pitfalls</vt:lpstr>
      <vt:lpstr>The Biblical Approach</vt:lpstr>
      <vt:lpstr>Thanksgiving Outline 1</vt:lpstr>
      <vt:lpstr>Thanksgiving Outline 2</vt:lpstr>
      <vt:lpstr>Light &amp; Shadow</vt:lpstr>
      <vt:lpstr>Church Anniversaries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Homiletics 2</dc:title>
  <dc:creator>John Edmiston</dc:creator>
  <cp:lastModifiedBy>John Edmiston</cp:lastModifiedBy>
  <cp:revision>126</cp:revision>
  <dcterms:created xsi:type="dcterms:W3CDTF">2010-07-12T20:11:44Z</dcterms:created>
  <dcterms:modified xsi:type="dcterms:W3CDTF">2010-07-13T00:29:05Z</dcterms:modified>
</cp:coreProperties>
</file>