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9" d="100"/>
          <a:sy n="119" d="100"/>
        </p:scale>
        <p:origin x="-76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CE7525DE-FA25-42B5-A1D3-F5369B0382B2}" type="datetimeFigureOut">
              <a:rPr lang="en-US" smtClean="0"/>
              <a:t>6/14/2010</a:t>
            </a:fld>
            <a:endParaRPr lang="en-US"/>
          </a:p>
        </p:txBody>
      </p:sp>
      <p:sp>
        <p:nvSpPr>
          <p:cNvPr id="17" name="Footer Placeholder 16"/>
          <p:cNvSpPr>
            <a:spLocks noGrp="1"/>
          </p:cNvSpPr>
          <p:nvPr>
            <p:ph type="ftr" sz="quarter" idx="11"/>
          </p:nvPr>
        </p:nvSpPr>
        <p:spPr>
          <a:xfrm>
            <a:off x="2898648" y="6355080"/>
            <a:ext cx="3474720" cy="365760"/>
          </a:xfrm>
        </p:spPr>
        <p:txBody>
          <a:bodyPr/>
          <a:lstStyle/>
          <a:p>
            <a:endParaRPr lang="en-US"/>
          </a:p>
        </p:txBody>
      </p:sp>
      <p:sp>
        <p:nvSpPr>
          <p:cNvPr id="29" name="Slide Number Placeholder 28"/>
          <p:cNvSpPr>
            <a:spLocks noGrp="1"/>
          </p:cNvSpPr>
          <p:nvPr>
            <p:ph type="sldNum" sz="quarter" idx="12"/>
          </p:nvPr>
        </p:nvSpPr>
        <p:spPr>
          <a:xfrm>
            <a:off x="1216152" y="6355080"/>
            <a:ext cx="1219200" cy="365760"/>
          </a:xfrm>
        </p:spPr>
        <p:txBody>
          <a:bodyPr/>
          <a:lstStyle/>
          <a:p>
            <a:fld id="{90D481DA-670C-40E5-95A8-146E8F897EF7}" type="slidenum">
              <a:rPr lang="en-US" smtClean="0"/>
              <a:t>‹#›</a:t>
            </a:fld>
            <a:endParaRPr lang="en-US"/>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E7525DE-FA25-42B5-A1D3-F5369B0382B2}" type="datetimeFigureOut">
              <a:rPr lang="en-US" smtClean="0"/>
              <a:t>6/14/2010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D481DA-670C-40E5-95A8-146E8F897EF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E7525DE-FA25-42B5-A1D3-F5369B0382B2}" type="datetimeFigureOut">
              <a:rPr lang="en-US" smtClean="0"/>
              <a:t>6/14/2010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D481DA-670C-40E5-95A8-146E8F897EF7}" type="slidenum">
              <a:rPr lang="en-US" smtClean="0"/>
              <a:t>‹#›</a:t>
            </a:fld>
            <a:endParaRPr 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CE7525DE-FA25-42B5-A1D3-F5369B0382B2}" type="datetimeFigureOut">
              <a:rPr lang="en-US" smtClean="0"/>
              <a:t>6/14/2010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D481DA-670C-40E5-95A8-146E8F897EF7}" type="slidenum">
              <a:rPr lang="en-US" smtClean="0"/>
              <a:t>‹#›</a:t>
            </a:fld>
            <a:endParaRPr lang="en-U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CE7525DE-FA25-42B5-A1D3-F5369B0382B2}" type="datetimeFigureOut">
              <a:rPr lang="en-US" smtClean="0"/>
              <a:t>6/14/2010</a:t>
            </a:fld>
            <a:endParaRPr lang="en-US"/>
          </a:p>
        </p:txBody>
      </p:sp>
      <p:sp>
        <p:nvSpPr>
          <p:cNvPr id="5" name="Footer Placeholder 4"/>
          <p:cNvSpPr>
            <a:spLocks noGrp="1"/>
          </p:cNvSpPr>
          <p:nvPr>
            <p:ph type="ftr" sz="quarter" idx="11"/>
          </p:nvPr>
        </p:nvSpPr>
        <p:spPr>
          <a:xfrm>
            <a:off x="2898648" y="6355080"/>
            <a:ext cx="3474720" cy="365760"/>
          </a:xfrm>
        </p:spPr>
        <p:txBody>
          <a:bodyPr/>
          <a:lstStyle/>
          <a:p>
            <a:endParaRPr lang="en-US"/>
          </a:p>
        </p:txBody>
      </p:sp>
      <p:sp>
        <p:nvSpPr>
          <p:cNvPr id="6" name="Slide Number Placeholder 5"/>
          <p:cNvSpPr>
            <a:spLocks noGrp="1"/>
          </p:cNvSpPr>
          <p:nvPr>
            <p:ph type="sldNum" sz="quarter" idx="12"/>
          </p:nvPr>
        </p:nvSpPr>
        <p:spPr>
          <a:xfrm>
            <a:off x="1069848" y="6355080"/>
            <a:ext cx="1520952" cy="365760"/>
          </a:xfrm>
        </p:spPr>
        <p:txBody>
          <a:bodyPr/>
          <a:lstStyle/>
          <a:p>
            <a:fld id="{90D481DA-670C-40E5-95A8-146E8F897EF7}" type="slidenum">
              <a:rPr lang="en-US" smtClean="0"/>
              <a:t>‹#›</a:t>
            </a:fld>
            <a:endParaRPr 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CE7525DE-FA25-42B5-A1D3-F5369B0382B2}" type="datetimeFigureOut">
              <a:rPr lang="en-US" smtClean="0"/>
              <a:t>6/14/2010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D481DA-670C-40E5-95A8-146E8F897EF7}" type="slidenum">
              <a:rPr lang="en-US" smtClean="0"/>
              <a:t>‹#›</a:t>
            </a:fld>
            <a:endParaRPr 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CE7525DE-FA25-42B5-A1D3-F5369B0382B2}" type="datetimeFigureOut">
              <a:rPr lang="en-US" smtClean="0"/>
              <a:t>6/14/2010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0D481DA-670C-40E5-95A8-146E8F897EF7}" type="slidenum">
              <a:rPr lang="en-US" smtClean="0"/>
              <a:t>‹#›</a:t>
            </a:fld>
            <a:endParaRPr 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E7525DE-FA25-42B5-A1D3-F5369B0382B2}" type="datetimeFigureOut">
              <a:rPr lang="en-US" smtClean="0"/>
              <a:t>6/14/2010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0D481DA-670C-40E5-95A8-146E8F897EF7}" type="slidenum">
              <a:rPr lang="en-US" smtClean="0"/>
              <a:t>‹#›</a:t>
            </a:fld>
            <a:endParaRPr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7525DE-FA25-42B5-A1D3-F5369B0382B2}" type="datetimeFigureOut">
              <a:rPr lang="en-US" smtClean="0"/>
              <a:t>6/14/2010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0D481DA-670C-40E5-95A8-146E8F897EF7}" type="slidenum">
              <a:rPr lang="en-US" smtClean="0"/>
              <a:t>‹#›</a:t>
            </a:fld>
            <a:endParaRPr 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E7525DE-FA25-42B5-A1D3-F5369B0382B2}" type="datetimeFigureOut">
              <a:rPr lang="en-US" smtClean="0"/>
              <a:t>6/14/2010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D481DA-670C-40E5-95A8-146E8F897EF7}" type="slidenum">
              <a:rPr lang="en-US" smtClean="0"/>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E7525DE-FA25-42B5-A1D3-F5369B0382B2}" type="datetimeFigureOut">
              <a:rPr lang="en-US" smtClean="0"/>
              <a:t>6/14/2010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D481DA-670C-40E5-95A8-146E8F897EF7}" type="slidenum">
              <a:rPr lang="en-US" smtClean="0"/>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CE7525DE-FA25-42B5-A1D3-F5369B0382B2}" type="datetimeFigureOut">
              <a:rPr lang="en-US" smtClean="0"/>
              <a:t>6/14/2010</a:t>
            </a:fld>
            <a:endParaRPr lang="en-US"/>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90D481DA-670C-40E5-95A8-146E8F897EF7}" type="slidenum">
              <a:rPr lang="en-US" smtClean="0"/>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Homiletics</a:t>
            </a:r>
            <a:endParaRPr lang="en-US" dirty="0"/>
          </a:p>
        </p:txBody>
      </p:sp>
      <p:sp>
        <p:nvSpPr>
          <p:cNvPr id="3" name="Subtitle 2"/>
          <p:cNvSpPr>
            <a:spLocks noGrp="1"/>
          </p:cNvSpPr>
          <p:nvPr>
            <p:ph type="subTitle" idx="1"/>
          </p:nvPr>
        </p:nvSpPr>
        <p:spPr/>
        <p:txBody>
          <a:bodyPr/>
          <a:lstStyle/>
          <a:p>
            <a:r>
              <a:rPr lang="en-US" dirty="0" smtClean="0"/>
              <a:t>Appointment of Leaders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Bible Passages</a:t>
            </a:r>
            <a:endParaRPr lang="en-US" dirty="0"/>
          </a:p>
        </p:txBody>
      </p:sp>
      <p:sp>
        <p:nvSpPr>
          <p:cNvPr id="3" name="Content Placeholder 2"/>
          <p:cNvSpPr>
            <a:spLocks noGrp="1"/>
          </p:cNvSpPr>
          <p:nvPr>
            <p:ph sz="quarter" idx="1"/>
          </p:nvPr>
        </p:nvSpPr>
        <p:spPr/>
        <p:txBody>
          <a:bodyPr>
            <a:normAutofit lnSpcReduction="10000"/>
          </a:bodyPr>
          <a:lstStyle/>
          <a:p>
            <a:r>
              <a:rPr lang="en-US" sz="2400" b="1" dirty="0" smtClean="0"/>
              <a:t>Being A Servant: </a:t>
            </a:r>
            <a:r>
              <a:rPr lang="en-US" sz="2400" dirty="0" smtClean="0"/>
              <a:t>Matt 19;27-30, 20:26-28, 23:8-12, 24:44-51, 25:14-30; Phil 2:5-11, </a:t>
            </a:r>
            <a:endParaRPr lang="en-US" sz="2400" b="1" dirty="0" smtClean="0"/>
          </a:p>
          <a:p>
            <a:r>
              <a:rPr lang="en-US" sz="2400" b="1" dirty="0" smtClean="0"/>
              <a:t>Deacons:  </a:t>
            </a:r>
            <a:r>
              <a:rPr lang="en-US" sz="2400" dirty="0" smtClean="0"/>
              <a:t>Acts 6:1-15, 1 Tim 3:8-12,  Phil 1:1,  Rom 16:1</a:t>
            </a:r>
          </a:p>
          <a:p>
            <a:r>
              <a:rPr lang="en-US" sz="2400" b="1" dirty="0" smtClean="0"/>
              <a:t>Elders:  </a:t>
            </a:r>
            <a:r>
              <a:rPr lang="en-US" sz="2400" dirty="0" smtClean="0"/>
              <a:t>Acts 14:23, 15:1-6 &amp; 22-23; 16:4, 20:17,28;  1 Tim 3:1-7, 4:14, 5:17-20;  Titus 1:5-10;  1 Peter 5:2-4 (note always plural)</a:t>
            </a:r>
          </a:p>
          <a:p>
            <a:r>
              <a:rPr lang="en-US" sz="2400" b="1" dirty="0" smtClean="0"/>
              <a:t>Body Ministry / Gifts:  </a:t>
            </a:r>
            <a:r>
              <a:rPr lang="en-US" sz="2400" dirty="0" smtClean="0"/>
              <a:t>1 </a:t>
            </a:r>
            <a:r>
              <a:rPr lang="en-US" sz="2400" dirty="0" err="1" smtClean="0"/>
              <a:t>Cor</a:t>
            </a:r>
            <a:r>
              <a:rPr lang="en-US" sz="2400" dirty="0" smtClean="0"/>
              <a:t> 12,  Rom 12:3-8, Eph 4:8-16, 1 Tim 4:14,  2 Tim 1:6,  Heb 2:4, James 1;17,  Luke 11;11-13,</a:t>
            </a:r>
          </a:p>
          <a:p>
            <a:r>
              <a:rPr lang="en-US" sz="2400" b="1" dirty="0" smtClean="0"/>
              <a:t>Love Guides Leadership: </a:t>
            </a:r>
            <a:r>
              <a:rPr lang="en-US" sz="2400" dirty="0" smtClean="0"/>
              <a:t>1 Corinthians 13</a:t>
            </a:r>
          </a:p>
          <a:p>
            <a:r>
              <a:rPr lang="en-US" sz="2400" b="1" dirty="0" smtClean="0"/>
              <a:t>Order in the Body:  </a:t>
            </a:r>
            <a:r>
              <a:rPr lang="en-US" sz="2400" dirty="0" smtClean="0"/>
              <a:t>1 Corinthians 14</a:t>
            </a:r>
          </a:p>
          <a:p>
            <a:r>
              <a:rPr lang="en-US" sz="2400" b="1" dirty="0" smtClean="0"/>
              <a:t>Purpose of 5-fold Ministry:  </a:t>
            </a:r>
            <a:r>
              <a:rPr lang="en-US" sz="2400" dirty="0" smtClean="0"/>
              <a:t>Ephesians 4:11-16</a:t>
            </a:r>
          </a:p>
          <a:p>
            <a:r>
              <a:rPr lang="en-US" sz="2400" b="1" dirty="0" smtClean="0"/>
              <a:t>Not to judge those outside:  </a:t>
            </a:r>
            <a:r>
              <a:rPr lang="en-US" sz="2400" dirty="0" smtClean="0"/>
              <a:t>1 Corinthians 5:9-13</a:t>
            </a:r>
            <a:endParaRPr lang="en-US"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notes….</a:t>
            </a:r>
            <a:endParaRPr lang="en-US" dirty="0"/>
          </a:p>
        </p:txBody>
      </p:sp>
      <p:sp>
        <p:nvSpPr>
          <p:cNvPr id="3" name="Content Placeholder 2"/>
          <p:cNvSpPr>
            <a:spLocks noGrp="1"/>
          </p:cNvSpPr>
          <p:nvPr>
            <p:ph sz="quarter" idx="1"/>
          </p:nvPr>
        </p:nvSpPr>
        <p:spPr/>
        <p:txBody>
          <a:bodyPr>
            <a:normAutofit/>
          </a:bodyPr>
          <a:lstStyle/>
          <a:p>
            <a:r>
              <a:rPr lang="en-US" sz="2400" dirty="0" smtClean="0"/>
              <a:t>The world leader” is not used and the secular concept of “leadership” is taught against, servant-hood is emphasized</a:t>
            </a:r>
          </a:p>
          <a:p>
            <a:r>
              <a:rPr lang="en-US" sz="2400" dirty="0" smtClean="0"/>
              <a:t>No voting in the selection of appointments!  Avoids “popularity contests” and divisive politics in the church. </a:t>
            </a:r>
          </a:p>
          <a:p>
            <a:r>
              <a:rPr lang="en-US" sz="2400" dirty="0" smtClean="0"/>
              <a:t>No elections saves face because no-one loses publicly. </a:t>
            </a:r>
          </a:p>
          <a:p>
            <a:r>
              <a:rPr lang="en-US" sz="2400" dirty="0" smtClean="0"/>
              <a:t>Elders and selected and appointed e.g. Titus in Crete, Jesus selecting disciples, the seven deacons in Acts 6 etc.</a:t>
            </a:r>
          </a:p>
          <a:p>
            <a:r>
              <a:rPr lang="en-US" sz="2400" dirty="0" smtClean="0"/>
              <a:t>Roles seem very flexible and have considerable overlap e.g. Philip was a deacon and later an evangelist.  Deacons and elders share some duties.  Both elders and pastors teach.  Elders and bishops seem to be the same elder refers to the person wile bishop is the office.</a:t>
            </a:r>
            <a:endParaRPr lang="en-US"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Preaching…</a:t>
            </a:r>
            <a:endParaRPr lang="en-US" dirty="0"/>
          </a:p>
        </p:txBody>
      </p:sp>
      <p:sp>
        <p:nvSpPr>
          <p:cNvPr id="3" name="Content Placeholder 2"/>
          <p:cNvSpPr>
            <a:spLocks noGrp="1"/>
          </p:cNvSpPr>
          <p:nvPr>
            <p:ph sz="quarter" idx="1"/>
          </p:nvPr>
        </p:nvSpPr>
        <p:spPr/>
        <p:txBody>
          <a:bodyPr/>
          <a:lstStyle/>
          <a:p>
            <a:r>
              <a:rPr lang="en-US" dirty="0" smtClean="0"/>
              <a:t>Emphasize NT perspective and difference from worldly practice.</a:t>
            </a:r>
          </a:p>
          <a:p>
            <a:r>
              <a:rPr lang="en-US" dirty="0" smtClean="0"/>
              <a:t>Be very tactful and do not make comments that could be construed as singling out a particular individual</a:t>
            </a:r>
          </a:p>
          <a:p>
            <a:r>
              <a:rPr lang="en-US" dirty="0" smtClean="0"/>
              <a:t>Do make clear that people are to be mature Christians, with some time in the faith, who are above reproach and who possess the required leadership skills and training.</a:t>
            </a:r>
          </a:p>
          <a:p>
            <a:r>
              <a:rPr lang="en-US" dirty="0" smtClean="0"/>
              <a:t>Educate the congregation about Christian service</a:t>
            </a:r>
          </a:p>
          <a:p>
            <a:r>
              <a:rPr lang="en-US" dirty="0" smtClean="0"/>
              <a:t>Exhort the leaders to serve in a Christ-like Spirit</a:t>
            </a:r>
          </a:p>
          <a:p>
            <a:r>
              <a:rPr lang="en-US" dirty="0" smtClean="0"/>
              <a:t>Anoint and pray over the leaders asking for a special impartation of grace and gifting for their work</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Disputed Areas…..</a:t>
            </a:r>
            <a:endParaRPr lang="en-US" dirty="0"/>
          </a:p>
        </p:txBody>
      </p:sp>
      <p:sp>
        <p:nvSpPr>
          <p:cNvPr id="3" name="Content Placeholder 2"/>
          <p:cNvSpPr>
            <a:spLocks noGrp="1"/>
          </p:cNvSpPr>
          <p:nvPr>
            <p:ph sz="quarter" idx="1"/>
          </p:nvPr>
        </p:nvSpPr>
        <p:spPr/>
        <p:txBody>
          <a:bodyPr/>
          <a:lstStyle/>
          <a:p>
            <a:r>
              <a:rPr lang="en-US" dirty="0" smtClean="0"/>
              <a:t>Women in ministry</a:t>
            </a:r>
          </a:p>
          <a:p>
            <a:r>
              <a:rPr lang="en-US" dirty="0" smtClean="0"/>
              <a:t>Divorced persons in ministry</a:t>
            </a:r>
          </a:p>
          <a:p>
            <a:r>
              <a:rPr lang="en-US" dirty="0" smtClean="0"/>
              <a:t>Single people in ministry (some hold that elders must be married)</a:t>
            </a:r>
          </a:p>
          <a:p>
            <a:r>
              <a:rPr lang="en-US" dirty="0" smtClean="0"/>
              <a:t>Use of titles (Rev. / Pastor/ Bishop, Bro. no titles etc)</a:t>
            </a:r>
          </a:p>
          <a:p>
            <a:r>
              <a:rPr lang="en-US" dirty="0" smtClean="0"/>
              <a:t>Church Government: Episcopal vs. Congregational vs. Presbyterian vs. Pastor driven vs. House-Church etc</a:t>
            </a:r>
          </a:p>
          <a:p>
            <a:r>
              <a:rPr lang="en-US" dirty="0" smtClean="0"/>
              <a:t>Not worth causing a huge fight over, wisest to generally “go with the flow” of that particular denomination without raising unnecessary controversy unless there is a clear case of abuse of power.</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Diotrephes</a:t>
            </a:r>
            <a:r>
              <a:rPr lang="en-US" dirty="0" smtClean="0"/>
              <a:t> / Divisions</a:t>
            </a:r>
            <a:endParaRPr lang="en-US" dirty="0"/>
          </a:p>
        </p:txBody>
      </p:sp>
      <p:sp>
        <p:nvSpPr>
          <p:cNvPr id="3" name="Content Placeholder 2"/>
          <p:cNvSpPr>
            <a:spLocks noGrp="1"/>
          </p:cNvSpPr>
          <p:nvPr>
            <p:ph sz="quarter" idx="1"/>
          </p:nvPr>
        </p:nvSpPr>
        <p:spPr/>
        <p:txBody>
          <a:bodyPr/>
          <a:lstStyle/>
          <a:p>
            <a:r>
              <a:rPr lang="en-US" dirty="0" smtClean="0"/>
              <a:t>3 </a:t>
            </a:r>
            <a:r>
              <a:rPr lang="en-US" dirty="0" err="1" smtClean="0"/>
              <a:t>Jn</a:t>
            </a:r>
            <a:r>
              <a:rPr lang="en-US" dirty="0" smtClean="0"/>
              <a:t> 1:9-11  - </a:t>
            </a:r>
            <a:r>
              <a:rPr lang="en-US" dirty="0" err="1" smtClean="0"/>
              <a:t>Diotrephes</a:t>
            </a:r>
            <a:r>
              <a:rPr lang="en-US" dirty="0" smtClean="0"/>
              <a:t> – abusive and evil leadership</a:t>
            </a:r>
          </a:p>
          <a:p>
            <a:r>
              <a:rPr lang="en-US" dirty="0" smtClean="0"/>
              <a:t>Acts 20:28-30 – Wolves among the flock</a:t>
            </a:r>
          </a:p>
          <a:p>
            <a:r>
              <a:rPr lang="en-US" dirty="0" smtClean="0"/>
              <a:t>Jude 1:3-18 – Evil workers crept in…..</a:t>
            </a:r>
          </a:p>
          <a:p>
            <a:r>
              <a:rPr lang="en-US" dirty="0" smtClean="0"/>
              <a:t>2 Corinthians 3:11-15 – False apostles</a:t>
            </a:r>
          </a:p>
          <a:p>
            <a:r>
              <a:rPr lang="en-US" dirty="0" smtClean="0"/>
              <a:t>Matthew 7:15-23, 2 Peter 2:1-3 – False teachers</a:t>
            </a:r>
          </a:p>
          <a:p>
            <a:r>
              <a:rPr lang="en-US" dirty="0" smtClean="0"/>
              <a:t>Matthew 24:11,24;  Mark 13:21,22  - False prophets</a:t>
            </a:r>
          </a:p>
          <a:p>
            <a:r>
              <a:rPr lang="en-US" dirty="0" smtClean="0"/>
              <a:t>1 John 4:1-6 – Testing the Spirit</a:t>
            </a:r>
          </a:p>
          <a:p>
            <a:r>
              <a:rPr lang="en-US" dirty="0" smtClean="0"/>
              <a:t>Romans 16:17,18  - Divisive people</a:t>
            </a:r>
          </a:p>
          <a:p>
            <a:r>
              <a:rPr lang="en-US" dirty="0" smtClean="0"/>
              <a:t>1 </a:t>
            </a:r>
            <a:r>
              <a:rPr lang="en-US" dirty="0" err="1" smtClean="0"/>
              <a:t>Cor</a:t>
            </a:r>
            <a:r>
              <a:rPr lang="en-US" dirty="0" smtClean="0"/>
              <a:t> 3:1-4, 11:18,19, Gal 5:15-26  Carnality and factions</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Correcting Divisions</a:t>
            </a:r>
            <a:endParaRPr lang="en-US" dirty="0"/>
          </a:p>
        </p:txBody>
      </p:sp>
      <p:sp>
        <p:nvSpPr>
          <p:cNvPr id="3" name="Content Placeholder 2"/>
          <p:cNvSpPr>
            <a:spLocks noGrp="1"/>
          </p:cNvSpPr>
          <p:nvPr>
            <p:ph sz="quarter" idx="1"/>
          </p:nvPr>
        </p:nvSpPr>
        <p:spPr/>
        <p:txBody>
          <a:bodyPr/>
          <a:lstStyle/>
          <a:p>
            <a:r>
              <a:rPr lang="en-US" dirty="0" smtClean="0"/>
              <a:t>Emphasize Christian unity</a:t>
            </a:r>
          </a:p>
          <a:p>
            <a:r>
              <a:rPr lang="en-US" dirty="0" smtClean="0"/>
              <a:t>Model calm and </a:t>
            </a:r>
            <a:r>
              <a:rPr lang="en-US" dirty="0" err="1" smtClean="0"/>
              <a:t>uncontentious</a:t>
            </a:r>
            <a:r>
              <a:rPr lang="en-US" dirty="0" smtClean="0"/>
              <a:t> behavior</a:t>
            </a:r>
          </a:p>
          <a:p>
            <a:r>
              <a:rPr lang="en-US" dirty="0" smtClean="0"/>
              <a:t>Make sure they are filled with the Spirit and in the Word</a:t>
            </a:r>
          </a:p>
          <a:p>
            <a:r>
              <a:rPr lang="en-US" dirty="0" smtClean="0"/>
              <a:t>Resolve the theological controversy with grace and patience yet without compromise (2 Tim 2:24-26)</a:t>
            </a:r>
          </a:p>
          <a:p>
            <a:r>
              <a:rPr lang="en-US" dirty="0" smtClean="0"/>
              <a:t>Teach that love, spiritual fruit </a:t>
            </a:r>
            <a:r>
              <a:rPr lang="en-US" dirty="0" smtClean="0"/>
              <a:t>&amp;</a:t>
            </a:r>
            <a:r>
              <a:rPr lang="en-US" dirty="0" smtClean="0"/>
              <a:t> character are primary</a:t>
            </a:r>
          </a:p>
          <a:p>
            <a:r>
              <a:rPr lang="en-US" dirty="0" smtClean="0"/>
              <a:t>True servant-hood / not seeking self-promotion</a:t>
            </a:r>
          </a:p>
          <a:p>
            <a:r>
              <a:rPr lang="en-US" dirty="0" smtClean="0"/>
              <a:t>Don’t give ‘air-time” to dominating personalities</a:t>
            </a:r>
          </a:p>
          <a:p>
            <a:r>
              <a:rPr lang="en-US" dirty="0" smtClean="0"/>
              <a:t>Control the pulpit, check out guest speakers carefully</a:t>
            </a:r>
          </a:p>
          <a:p>
            <a:r>
              <a:rPr lang="en-US" dirty="0" smtClean="0"/>
              <a:t>Let very divisive people leave…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Structuring The Sermon</a:t>
            </a:r>
            <a:endParaRPr lang="en-US" dirty="0"/>
          </a:p>
        </p:txBody>
      </p:sp>
      <p:sp>
        <p:nvSpPr>
          <p:cNvPr id="3" name="Content Placeholder 2"/>
          <p:cNvSpPr>
            <a:spLocks noGrp="1"/>
          </p:cNvSpPr>
          <p:nvPr>
            <p:ph sz="quarter" idx="1"/>
          </p:nvPr>
        </p:nvSpPr>
        <p:spPr/>
        <p:txBody>
          <a:bodyPr/>
          <a:lstStyle/>
          <a:p>
            <a:r>
              <a:rPr lang="en-US" dirty="0" smtClean="0"/>
              <a:t>Explain the purpose /occasion</a:t>
            </a:r>
          </a:p>
          <a:p>
            <a:r>
              <a:rPr lang="en-US" dirty="0" smtClean="0"/>
              <a:t>Explain the passage</a:t>
            </a:r>
          </a:p>
          <a:p>
            <a:r>
              <a:rPr lang="en-US" dirty="0" smtClean="0"/>
              <a:t>Apply the passage</a:t>
            </a:r>
          </a:p>
          <a:p>
            <a:r>
              <a:rPr lang="en-US" dirty="0" smtClean="0"/>
              <a:t>Resolve disputed </a:t>
            </a:r>
            <a:r>
              <a:rPr lang="en-US" dirty="0" smtClean="0"/>
              <a:t>areas tactfully</a:t>
            </a:r>
          </a:p>
          <a:p>
            <a:r>
              <a:rPr lang="en-US" dirty="0" smtClean="0"/>
              <a:t>Wrap up the explanation in a clear and balanced way</a:t>
            </a:r>
            <a:endParaRPr lang="en-US" dirty="0" smtClean="0"/>
          </a:p>
          <a:p>
            <a:r>
              <a:rPr lang="en-US" dirty="0" smtClean="0"/>
              <a:t>Exhort the leaders</a:t>
            </a:r>
          </a:p>
          <a:p>
            <a:r>
              <a:rPr lang="en-US" dirty="0" smtClean="0"/>
              <a:t>Exhort the congregation</a:t>
            </a:r>
          </a:p>
          <a:p>
            <a:r>
              <a:rPr lang="en-US" dirty="0" smtClean="0"/>
              <a:t>Pray for / anoint the leaders</a:t>
            </a:r>
          </a:p>
          <a:p>
            <a:r>
              <a:rPr lang="en-US" dirty="0" smtClean="0"/>
              <a:t>Blessings </a:t>
            </a:r>
            <a:r>
              <a:rPr lang="en-US" smtClean="0"/>
              <a:t>/ Hymn </a:t>
            </a:r>
            <a:endParaRPr lang="en-US" dirty="0" smtClean="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68</TotalTime>
  <Words>643</Words>
  <Application>Microsoft Office PowerPoint</Application>
  <PresentationFormat>On-screen Show (4:3)</PresentationFormat>
  <Paragraphs>61</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Origin</vt:lpstr>
      <vt:lpstr>Homiletics</vt:lpstr>
      <vt:lpstr>Bible Passages</vt:lpstr>
      <vt:lpstr>Some notes….</vt:lpstr>
      <vt:lpstr>Preaching…</vt:lpstr>
      <vt:lpstr>Disputed Areas…..</vt:lpstr>
      <vt:lpstr>Diotrephes / Divisions</vt:lpstr>
      <vt:lpstr>Correcting Divisions</vt:lpstr>
      <vt:lpstr>Structuring The Sermon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Homiletics</dc:title>
  <dc:creator>John Edmiston</dc:creator>
  <cp:lastModifiedBy>John Edmiston</cp:lastModifiedBy>
  <cp:revision>34</cp:revision>
  <dcterms:created xsi:type="dcterms:W3CDTF">2010-06-14T22:08:29Z</dcterms:created>
  <dcterms:modified xsi:type="dcterms:W3CDTF">2010-06-14T23:16:33Z</dcterms:modified>
</cp:coreProperties>
</file>